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60" r:id="rId7"/>
    <p:sldId id="280" r:id="rId8"/>
    <p:sldId id="261" r:id="rId9"/>
    <p:sldId id="282" r:id="rId10"/>
    <p:sldId id="283" r:id="rId11"/>
    <p:sldId id="262" r:id="rId12"/>
    <p:sldId id="263" r:id="rId13"/>
    <p:sldId id="264" r:id="rId14"/>
    <p:sldId id="285" r:id="rId15"/>
    <p:sldId id="284" r:id="rId16"/>
    <p:sldId id="286" r:id="rId17"/>
    <p:sldId id="265" r:id="rId18"/>
    <p:sldId id="266" r:id="rId19"/>
    <p:sldId id="267" r:id="rId20"/>
    <p:sldId id="268" r:id="rId21"/>
    <p:sldId id="269" r:id="rId22"/>
    <p:sldId id="270" r:id="rId23"/>
    <p:sldId id="271" r:id="rId24"/>
    <p:sldId id="279" r:id="rId25"/>
    <p:sldId id="272" r:id="rId26"/>
    <p:sldId id="273" r:id="rId27"/>
    <p:sldId id="274" r:id="rId28"/>
    <p:sldId id="275" r:id="rId29"/>
    <p:sldId id="276" r:id="rId30"/>
    <p:sldId id="277" r:id="rId31"/>
    <p:sldId id="278" r:id="rId3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CC0BB93-FBEC-4E3D-907D-5CB98E0A81E5}" type="datetimeFigureOut">
              <a:rPr lang="zh-TW" altLang="en-US" smtClean="0"/>
              <a:pPr/>
              <a:t>2013/4/19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BEB222A-D9CA-469A-AE00-5DB770EFAAF2}"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C0BB93-FBEC-4E3D-907D-5CB98E0A81E5}" type="datetimeFigureOut">
              <a:rPr lang="zh-TW" altLang="en-US" smtClean="0"/>
              <a:pPr/>
              <a:t>2013/4/19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B222A-D9CA-469A-AE00-5DB770EFAAF2}"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42910" y="2071678"/>
            <a:ext cx="7772400" cy="1470025"/>
          </a:xfrm>
        </p:spPr>
        <p:txBody>
          <a:bodyPr>
            <a:normAutofit fontScale="90000"/>
          </a:bodyPr>
          <a:lstStyle/>
          <a:p>
            <a:pPr algn="l"/>
            <a:r>
              <a:rPr lang="en-US" altLang="zh-TW" b="1" dirty="0" smtClean="0"/>
              <a:t/>
            </a:r>
            <a:br>
              <a:rPr lang="en-US" altLang="zh-TW" b="1" dirty="0" smtClean="0"/>
            </a:br>
            <a:r>
              <a:rPr lang="en-US" altLang="zh-TW" b="1" dirty="0"/>
              <a:t/>
            </a:r>
            <a:br>
              <a:rPr lang="en-US" altLang="zh-TW" b="1" dirty="0"/>
            </a:br>
            <a:r>
              <a:rPr lang="zh-TW" altLang="en-US" b="1" u="sng" spc="-350" dirty="0" smtClean="0">
                <a:solidFill>
                  <a:srgbClr val="C00000"/>
                </a:solidFill>
                <a:latin typeface="標楷體" pitchFamily="65" charset="-120"/>
                <a:ea typeface="標楷體" pitchFamily="65" charset="-120"/>
              </a:rPr>
              <a:t>公立</a:t>
            </a:r>
            <a:r>
              <a:rPr lang="zh-TW" altLang="en-US" b="1" u="sng" spc="-350" dirty="0">
                <a:solidFill>
                  <a:srgbClr val="C00000"/>
                </a:solidFill>
                <a:latin typeface="標楷體" pitchFamily="65" charset="-120"/>
                <a:ea typeface="標楷體" pitchFamily="65" charset="-120"/>
              </a:rPr>
              <a:t>大學教師是否為刑法</a:t>
            </a:r>
            <a:r>
              <a:rPr lang="zh-TW" altLang="en-US" b="1" u="sng" spc="-350" dirty="0" smtClean="0">
                <a:solidFill>
                  <a:srgbClr val="C00000"/>
                </a:solidFill>
                <a:latin typeface="標楷體" pitchFamily="65" charset="-120"/>
                <a:ea typeface="標楷體" pitchFamily="65" charset="-120"/>
              </a:rPr>
              <a:t>上之</a:t>
            </a:r>
            <a:r>
              <a:rPr lang="zh-TW" altLang="en-US" b="1" u="sng" spc="-350" dirty="0">
                <a:solidFill>
                  <a:srgbClr val="C00000"/>
                </a:solidFill>
                <a:latin typeface="標楷體" pitchFamily="65" charset="-120"/>
                <a:ea typeface="標楷體" pitchFamily="65" charset="-120"/>
              </a:rPr>
              <a:t>公務員</a:t>
            </a:r>
            <a:r>
              <a:rPr lang="zh-TW" altLang="en-US" b="1" spc="-350" dirty="0">
                <a:solidFill>
                  <a:srgbClr val="C00000"/>
                </a:solidFill>
                <a:latin typeface="標楷體" pitchFamily="65" charset="-120"/>
                <a:ea typeface="標楷體" pitchFamily="65" charset="-120"/>
              </a:rPr>
              <a:t>？</a:t>
            </a:r>
            <a:r>
              <a:rPr lang="zh-TW" altLang="en-US" b="1" dirty="0"/>
              <a:t/>
            </a:r>
            <a:br>
              <a:rPr lang="zh-TW" altLang="en-US" b="1" dirty="0"/>
            </a:br>
            <a:r>
              <a:rPr lang="zh-TW" altLang="en-US" dirty="0"/>
              <a:t/>
            </a:r>
            <a:br>
              <a:rPr lang="zh-TW" altLang="en-US" dirty="0"/>
            </a:br>
            <a:endParaRPr lang="zh-TW" altLang="en-US" dirty="0"/>
          </a:p>
        </p:txBody>
      </p:sp>
      <p:sp>
        <p:nvSpPr>
          <p:cNvPr id="3" name="副標題 2"/>
          <p:cNvSpPr>
            <a:spLocks noGrp="1"/>
          </p:cNvSpPr>
          <p:nvPr>
            <p:ph type="subTitle" idx="1"/>
          </p:nvPr>
        </p:nvSpPr>
        <p:spPr/>
        <p:txBody>
          <a:bodyPr>
            <a:normAutofit/>
          </a:bodyPr>
          <a:lstStyle/>
          <a:p>
            <a:r>
              <a:rPr lang="zh-TW" altLang="en-US" sz="4000" b="1" dirty="0" smtClean="0">
                <a:solidFill>
                  <a:srgbClr val="0070C0"/>
                </a:solidFill>
                <a:latin typeface="標楷體" pitchFamily="65" charset="-120"/>
                <a:ea typeface="標楷體" pitchFamily="65" charset="-120"/>
              </a:rPr>
              <a:t>甘添貴</a:t>
            </a:r>
            <a:endParaRPr lang="zh-TW" altLang="en-US" sz="4000" dirty="0">
              <a:solidFill>
                <a:srgbClr val="0070C0"/>
              </a:solidFill>
              <a:latin typeface="標楷體" pitchFamily="65" charset="-120"/>
              <a:ea typeface="標楷體" pitchFamily="65"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pPr algn="l"/>
            <a:r>
              <a:rPr lang="en-US" altLang="zh-TW" sz="3600" b="1" dirty="0" smtClean="0"/>
              <a:t/>
            </a:r>
            <a:br>
              <a:rPr lang="en-US" altLang="zh-TW" sz="3600" b="1" dirty="0" smtClean="0"/>
            </a:br>
            <a:r>
              <a:rPr lang="zh-TW" altLang="en-US" sz="3600" b="1" dirty="0" smtClean="0">
                <a:solidFill>
                  <a:srgbClr val="7030A0"/>
                </a:solidFill>
                <a:latin typeface="標楷體" pitchFamily="65" charset="-120"/>
                <a:ea typeface="標楷體" pitchFamily="65" charset="-120"/>
              </a:rPr>
              <a:t>一、</a:t>
            </a:r>
            <a:r>
              <a:rPr lang="zh-TW" altLang="en-US" sz="3600" b="1" dirty="0">
                <a:solidFill>
                  <a:srgbClr val="7030A0"/>
                </a:solidFill>
                <a:latin typeface="標楷體" pitchFamily="65" charset="-120"/>
                <a:ea typeface="標楷體" pitchFamily="65" charset="-120"/>
              </a:rPr>
              <a:t>修正前公務員定義的商榷</a:t>
            </a:r>
            <a:r>
              <a:rPr lang="zh-TW" altLang="en-US" sz="3600" b="1" dirty="0">
                <a:solidFill>
                  <a:srgbClr val="7030A0"/>
                </a:solidFill>
              </a:rPr>
              <a:t/>
            </a:r>
            <a:br>
              <a:rPr lang="zh-TW" altLang="en-US" sz="3600" b="1" dirty="0">
                <a:solidFill>
                  <a:srgbClr val="7030A0"/>
                </a:solidFill>
              </a:rPr>
            </a:br>
            <a:endParaRPr lang="zh-TW" altLang="en-US" sz="3600" dirty="0">
              <a:solidFill>
                <a:srgbClr val="7030A0"/>
              </a:solidFill>
              <a:latin typeface="標楷體" pitchFamily="65" charset="-120"/>
              <a:ea typeface="標楷體" pitchFamily="65" charset="-120"/>
            </a:endParaRPr>
          </a:p>
        </p:txBody>
      </p:sp>
      <p:sp>
        <p:nvSpPr>
          <p:cNvPr id="3" name="內容版面配置區 2"/>
          <p:cNvSpPr>
            <a:spLocks noGrp="1"/>
          </p:cNvSpPr>
          <p:nvPr>
            <p:ph idx="1"/>
          </p:nvPr>
        </p:nvSpPr>
        <p:spPr>
          <a:xfrm>
            <a:off x="500034" y="1285860"/>
            <a:ext cx="8229600" cy="4525963"/>
          </a:xfrm>
        </p:spPr>
        <p:txBody>
          <a:bodyPr/>
          <a:lstStyle/>
          <a:p>
            <a:pPr indent="-163513">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一</a:t>
            </a:r>
            <a:r>
              <a:rPr lang="en-US" altLang="zh-TW" sz="2800" b="1" dirty="0" smtClean="0">
                <a:solidFill>
                  <a:srgbClr val="00B0F0"/>
                </a:solidFill>
                <a:latin typeface="標楷體" pitchFamily="65" charset="-120"/>
                <a:ea typeface="標楷體" pitchFamily="65" charset="-120"/>
              </a:rPr>
              <a:t>)</a:t>
            </a:r>
            <a:r>
              <a:rPr lang="zh-TW" altLang="en-US" sz="2800" b="1" dirty="0">
                <a:solidFill>
                  <a:srgbClr val="00B0F0"/>
                </a:solidFill>
                <a:latin typeface="標楷體" pitchFamily="65" charset="-120"/>
                <a:ea typeface="標楷體" pitchFamily="65" charset="-120"/>
              </a:rPr>
              <a:t>依法令從事於</a:t>
            </a:r>
            <a:r>
              <a:rPr lang="zh-TW" altLang="en-US" sz="2800" b="1" dirty="0" smtClean="0">
                <a:solidFill>
                  <a:srgbClr val="00B0F0"/>
                </a:solidFill>
                <a:latin typeface="標楷體" pitchFamily="65" charset="-120"/>
                <a:ea typeface="標楷體" pitchFamily="65" charset="-120"/>
              </a:rPr>
              <a:t>公務之人</a:t>
            </a:r>
            <a:r>
              <a:rPr lang="zh-TW" altLang="en-US" sz="2800" dirty="0" smtClean="0">
                <a:solidFill>
                  <a:srgbClr val="00B0F0"/>
                </a:solidFill>
                <a:latin typeface="標楷體" pitchFamily="65" charset="-120"/>
                <a:ea typeface="標楷體" pitchFamily="65" charset="-120"/>
              </a:rPr>
              <a:t>員</a:t>
            </a:r>
            <a:endParaRPr lang="en-US" altLang="zh-TW" sz="2800" dirty="0" smtClean="0">
              <a:solidFill>
                <a:srgbClr val="00B0F0"/>
              </a:solidFill>
              <a:latin typeface="標楷體" pitchFamily="65" charset="-120"/>
              <a:ea typeface="標楷體" pitchFamily="65" charset="-120"/>
            </a:endParaRPr>
          </a:p>
          <a:p>
            <a:pPr indent="196850">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公法法令？私法法令？</a:t>
            </a:r>
            <a:endParaRPr lang="en-US" altLang="zh-TW" sz="2800" dirty="0" smtClean="0">
              <a:latin typeface="標楷體" pitchFamily="65" charset="-120"/>
              <a:ea typeface="標楷體" pitchFamily="65" charset="-120"/>
            </a:endParaRPr>
          </a:p>
          <a:p>
            <a:pPr indent="196850">
              <a:buNone/>
            </a:pPr>
            <a:r>
              <a:rPr lang="en-US" altLang="zh-TW" sz="2800" dirty="0" smtClean="0">
                <a:latin typeface="標楷體" pitchFamily="65" charset="-120"/>
                <a:ea typeface="標楷體" pitchFamily="65" charset="-120"/>
              </a:rPr>
              <a:t>2.</a:t>
            </a:r>
            <a:r>
              <a:rPr lang="zh-TW" altLang="en-US" sz="2800" dirty="0">
                <a:latin typeface="標楷體" pitchFamily="65" charset="-120"/>
                <a:ea typeface="標楷體" pitchFamily="65" charset="-120"/>
              </a:rPr>
              <a:t>國家或</a:t>
            </a:r>
            <a:r>
              <a:rPr lang="zh-TW" altLang="en-US" sz="2800" dirty="0" smtClean="0">
                <a:latin typeface="標楷體" pitchFamily="65" charset="-120"/>
                <a:ea typeface="標楷體" pitchFamily="65" charset="-120"/>
              </a:rPr>
              <a:t>地方事務</a:t>
            </a:r>
            <a:r>
              <a:rPr lang="zh-TW" altLang="en-US" sz="2800" dirty="0">
                <a:latin typeface="標楷體" pitchFamily="65" charset="-120"/>
                <a:ea typeface="標楷體" pitchFamily="65" charset="-120"/>
              </a:rPr>
              <a:t>？公共</a:t>
            </a:r>
            <a:r>
              <a:rPr lang="zh-TW" altLang="en-US" sz="2800" dirty="0" smtClean="0">
                <a:latin typeface="標楷體" pitchFamily="65" charset="-120"/>
                <a:ea typeface="標楷體" pitchFamily="65" charset="-120"/>
              </a:rPr>
              <a:t>團體事務？</a:t>
            </a:r>
            <a:endParaRPr lang="en-US" altLang="zh-TW" sz="2800" dirty="0" smtClean="0">
              <a:latin typeface="標楷體" pitchFamily="65" charset="-120"/>
              <a:ea typeface="標楷體" pitchFamily="65" charset="-120"/>
            </a:endParaRPr>
          </a:p>
          <a:p>
            <a:pPr indent="196850">
              <a:buNone/>
            </a:pPr>
            <a:r>
              <a:rPr lang="en-US" altLang="zh-TW" sz="2800" dirty="0" smtClean="0">
                <a:latin typeface="標楷體" pitchFamily="65" charset="-120"/>
                <a:ea typeface="標楷體" pitchFamily="65" charset="-120"/>
              </a:rPr>
              <a:t>3.</a:t>
            </a:r>
            <a:r>
              <a:rPr lang="zh-TW" altLang="en-US" sz="2800" dirty="0" smtClean="0">
                <a:latin typeface="標楷體" pitchFamily="65" charset="-120"/>
                <a:ea typeface="標楷體" pitchFamily="65" charset="-120"/>
              </a:rPr>
              <a:t>公權力事務？</a:t>
            </a:r>
            <a:r>
              <a:rPr lang="zh-TW" altLang="en-US" sz="2800" dirty="0">
                <a:latin typeface="標楷體" pitchFamily="65" charset="-120"/>
                <a:ea typeface="標楷體" pitchFamily="65" charset="-120"/>
              </a:rPr>
              <a:t>私</a:t>
            </a:r>
            <a:r>
              <a:rPr lang="zh-TW" altLang="en-US" sz="2800" dirty="0" smtClean="0">
                <a:latin typeface="標楷體" pitchFamily="65" charset="-120"/>
                <a:ea typeface="標楷體" pitchFamily="65" charset="-120"/>
              </a:rPr>
              <a:t>權事務？單純行政事務？</a:t>
            </a:r>
            <a:endParaRPr lang="en-US" altLang="zh-TW" sz="2800" dirty="0" smtClean="0">
              <a:latin typeface="標楷體" pitchFamily="65" charset="-120"/>
              <a:ea typeface="標楷體" pitchFamily="65" charset="-120"/>
            </a:endParaRPr>
          </a:p>
          <a:p>
            <a:pPr indent="-163513">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二</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適用上之疑義</a:t>
            </a:r>
            <a:endParaRPr lang="en-US" altLang="zh-TW" sz="2800" b="1" dirty="0" smtClean="0">
              <a:solidFill>
                <a:srgbClr val="00B0F0"/>
              </a:solidFill>
              <a:latin typeface="標楷體" pitchFamily="65" charset="-120"/>
              <a:ea typeface="標楷體" pitchFamily="65" charset="-120"/>
            </a:endParaRPr>
          </a:p>
          <a:p>
            <a:pPr marL="449263" indent="90488">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公立學校校長</a:t>
            </a:r>
            <a:endParaRPr lang="en-US" altLang="zh-TW" sz="2800" dirty="0" smtClean="0">
              <a:latin typeface="標楷體" pitchFamily="65" charset="-120"/>
              <a:ea typeface="標楷體" pitchFamily="65" charset="-120"/>
            </a:endParaRPr>
          </a:p>
          <a:p>
            <a:pPr marL="449263" indent="90488">
              <a:buNone/>
            </a:pPr>
            <a:r>
              <a:rPr lang="en-US" altLang="zh-TW" sz="2800" dirty="0" smtClean="0">
                <a:latin typeface="標楷體" pitchFamily="65" charset="-120"/>
                <a:ea typeface="標楷體" pitchFamily="65" charset="-120"/>
              </a:rPr>
              <a:t>2.</a:t>
            </a:r>
            <a:r>
              <a:rPr lang="zh-TW" altLang="en-US" sz="2800" dirty="0">
                <a:latin typeface="標楷體" pitchFamily="65" charset="-120"/>
                <a:ea typeface="標楷體" pitchFamily="65" charset="-120"/>
              </a:rPr>
              <a:t>公營事業員工</a:t>
            </a:r>
          </a:p>
          <a:p>
            <a:pPr marL="449263" indent="90488">
              <a:buNone/>
            </a:pPr>
            <a:r>
              <a:rPr lang="en-US" altLang="zh-TW" sz="2800" dirty="0" smtClean="0">
                <a:latin typeface="標楷體" pitchFamily="65" charset="-120"/>
                <a:ea typeface="標楷體" pitchFamily="65" charset="-120"/>
              </a:rPr>
              <a:t>3.</a:t>
            </a:r>
            <a:r>
              <a:rPr lang="zh-TW" altLang="en-US" sz="2800" dirty="0">
                <a:latin typeface="標楷體" pitchFamily="65" charset="-120"/>
                <a:ea typeface="標楷體" pitchFamily="65" charset="-120"/>
              </a:rPr>
              <a:t>現役士官兵</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l"/>
            <a:r>
              <a:rPr lang="zh-TW" altLang="en-US" sz="3600" b="1" dirty="0" smtClean="0">
                <a:solidFill>
                  <a:srgbClr val="7030A0"/>
                </a:solidFill>
                <a:latin typeface="標楷體" pitchFamily="65" charset="-120"/>
                <a:ea typeface="標楷體" pitchFamily="65" charset="-120"/>
              </a:rPr>
              <a:t>二、</a:t>
            </a:r>
            <a:r>
              <a:rPr lang="zh-TW" altLang="en-US" sz="3600" b="1" dirty="0">
                <a:solidFill>
                  <a:srgbClr val="7030A0"/>
                </a:solidFill>
                <a:latin typeface="標楷體" pitchFamily="65" charset="-120"/>
                <a:ea typeface="標楷體" pitchFamily="65" charset="-120"/>
              </a:rPr>
              <a:t>刑法與</a:t>
            </a:r>
            <a:r>
              <a:rPr lang="zh-TW" altLang="en-US" sz="3600" b="1" dirty="0" smtClean="0">
                <a:solidFill>
                  <a:srgbClr val="7030A0"/>
                </a:solidFill>
                <a:latin typeface="標楷體" pitchFamily="65" charset="-120"/>
                <a:ea typeface="標楷體" pitchFamily="65" charset="-120"/>
              </a:rPr>
              <a:t>行政法規範目的</a:t>
            </a:r>
            <a:endParaRPr lang="zh-TW" altLang="en-US" sz="3600" b="1" dirty="0">
              <a:solidFill>
                <a:srgbClr val="7030A0"/>
              </a:solidFill>
              <a:latin typeface="標楷體" pitchFamily="65" charset="-120"/>
              <a:ea typeface="標楷體" pitchFamily="65" charset="-120"/>
            </a:endParaRPr>
          </a:p>
        </p:txBody>
      </p:sp>
      <p:sp>
        <p:nvSpPr>
          <p:cNvPr id="3" name="內容版面配置區 2"/>
          <p:cNvSpPr>
            <a:spLocks noGrp="1"/>
          </p:cNvSpPr>
          <p:nvPr>
            <p:ph idx="1"/>
          </p:nvPr>
        </p:nvSpPr>
        <p:spPr>
          <a:xfrm>
            <a:off x="500034" y="1285860"/>
            <a:ext cx="8215370" cy="4929222"/>
          </a:xfrm>
        </p:spPr>
        <p:txBody>
          <a:bodyPr>
            <a:normAutofit/>
          </a:bodyPr>
          <a:lstStyle/>
          <a:p>
            <a:pPr marL="719138" indent="-539750">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一</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規範目的</a:t>
            </a:r>
            <a:endParaRPr lang="en-US" altLang="zh-TW" sz="2800" b="1" dirty="0" smtClean="0">
              <a:solidFill>
                <a:srgbClr val="00B0F0"/>
              </a:solidFill>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行政法規範目的，使國家事務順暢</a:t>
            </a:r>
            <a:r>
              <a:rPr lang="zh-TW" altLang="en-US" sz="2800" dirty="0">
                <a:latin typeface="標楷體" pitchFamily="65" charset="-120"/>
                <a:ea typeface="標楷體" pitchFamily="65" charset="-120"/>
              </a:rPr>
              <a:t>進行</a:t>
            </a:r>
            <a:r>
              <a:rPr lang="zh-TW" altLang="en-US" sz="2800" dirty="0" smtClean="0">
                <a:latin typeface="標楷體" pitchFamily="65" charset="-120"/>
                <a:ea typeface="標楷體" pitchFamily="65" charset="-120"/>
              </a:rPr>
              <a:t>；設置公務員用意，為人民服務</a:t>
            </a:r>
            <a:endParaRPr lang="en-US" altLang="zh-TW" sz="2800" dirty="0" smtClean="0">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刑法之規範目的，在保護法益及維護倫理秩序；設置公務員用意，</a:t>
            </a:r>
            <a:r>
              <a:rPr lang="zh-TW" altLang="en-US" sz="2800" dirty="0">
                <a:latin typeface="標楷體" pitchFamily="65" charset="-120"/>
                <a:ea typeface="標楷體" pitchFamily="65" charset="-120"/>
              </a:rPr>
              <a:t>制裁</a:t>
            </a:r>
            <a:r>
              <a:rPr lang="zh-TW" altLang="en-US" sz="2800" dirty="0" smtClean="0">
                <a:latin typeface="標楷體" pitchFamily="65" charset="-120"/>
                <a:ea typeface="標楷體" pitchFamily="65" charset="-120"/>
              </a:rPr>
              <a:t>犯罪及維護公務倫理</a:t>
            </a:r>
            <a:endParaRPr lang="en-US" altLang="zh-TW" sz="2800" dirty="0" smtClean="0">
              <a:latin typeface="標楷體" pitchFamily="65" charset="-120"/>
              <a:ea typeface="標楷體" pitchFamily="65" charset="-120"/>
            </a:endParaRPr>
          </a:p>
          <a:p>
            <a:pPr marL="719138" indent="-539750">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二</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分別認定</a:t>
            </a:r>
            <a:endParaRPr lang="en-US" altLang="zh-TW" sz="2800" b="1" dirty="0" smtClean="0">
              <a:solidFill>
                <a:srgbClr val="00B0F0"/>
              </a:solidFill>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公務員之概念，行政法與刑法應分別尋求界定之標準</a:t>
            </a:r>
            <a:endParaRPr lang="en-US" altLang="zh-TW" sz="2800" dirty="0" smtClean="0">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符合</a:t>
            </a:r>
            <a:r>
              <a:rPr lang="zh-TW" altLang="en-US" sz="2800" dirty="0">
                <a:latin typeface="標楷體" pitchFamily="65" charset="-120"/>
                <a:ea typeface="標楷體" pitchFamily="65" charset="-120"/>
              </a:rPr>
              <a:t>行政法上公務員</a:t>
            </a:r>
            <a:r>
              <a:rPr lang="zh-TW" altLang="en-US" sz="2800" dirty="0" smtClean="0">
                <a:latin typeface="標楷體" pitchFamily="65" charset="-120"/>
                <a:ea typeface="標楷體" pitchFamily="65" charset="-120"/>
              </a:rPr>
              <a:t>概念者，未必同時</a:t>
            </a:r>
            <a:r>
              <a:rPr lang="zh-TW" altLang="en-US" sz="2800" dirty="0">
                <a:latin typeface="標楷體" pitchFamily="65" charset="-120"/>
                <a:ea typeface="標楷體" pitchFamily="65" charset="-120"/>
              </a:rPr>
              <a:t>該當刑法</a:t>
            </a:r>
            <a:r>
              <a:rPr lang="zh-TW" altLang="en-US" sz="2800" dirty="0" smtClean="0">
                <a:latin typeface="標楷體" pitchFamily="65" charset="-120"/>
                <a:ea typeface="標楷體" pitchFamily="65" charset="-120"/>
              </a:rPr>
              <a:t>上公務員概念。反之，亦然。</a:t>
            </a:r>
            <a:endParaRPr lang="zh-TW" altLang="en-US" sz="2800" dirty="0">
              <a:latin typeface="標楷體" pitchFamily="65" charset="-120"/>
              <a:ea typeface="標楷體" pitchFamily="65" charset="-12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pPr algn="l"/>
            <a:r>
              <a:rPr lang="en-US" altLang="zh-TW" sz="3600" dirty="0" smtClean="0">
                <a:latin typeface="標楷體" pitchFamily="65" charset="-120"/>
                <a:ea typeface="標楷體" pitchFamily="65" charset="-120"/>
              </a:rPr>
              <a:t/>
            </a:r>
            <a:br>
              <a:rPr lang="en-US" altLang="zh-TW" sz="3600" dirty="0" smtClean="0">
                <a:latin typeface="標楷體" pitchFamily="65" charset="-120"/>
                <a:ea typeface="標楷體" pitchFamily="65" charset="-120"/>
              </a:rPr>
            </a:br>
            <a:r>
              <a:rPr lang="zh-TW" altLang="en-US" sz="4000" dirty="0" smtClean="0">
                <a:solidFill>
                  <a:srgbClr val="7030A0"/>
                </a:solidFill>
                <a:latin typeface="標楷體" pitchFamily="65" charset="-120"/>
                <a:ea typeface="標楷體" pitchFamily="65" charset="-120"/>
              </a:rPr>
              <a:t>三、</a:t>
            </a:r>
            <a:r>
              <a:rPr lang="zh-TW" altLang="en-US" sz="4000" b="1" dirty="0">
                <a:solidFill>
                  <a:srgbClr val="7030A0"/>
                </a:solidFill>
                <a:latin typeface="標楷體" pitchFamily="65" charset="-120"/>
                <a:ea typeface="標楷體" pitchFamily="65" charset="-120"/>
              </a:rPr>
              <a:t>界定公務員</a:t>
            </a:r>
            <a:r>
              <a:rPr lang="zh-TW" altLang="en-US" sz="4000" b="1" dirty="0" smtClean="0">
                <a:solidFill>
                  <a:srgbClr val="7030A0"/>
                </a:solidFill>
                <a:latin typeface="標楷體" pitchFamily="65" charset="-120"/>
                <a:ea typeface="標楷體" pitchFamily="65" charset="-120"/>
              </a:rPr>
              <a:t>概念之基準</a:t>
            </a:r>
            <a:r>
              <a:rPr lang="zh-TW" altLang="en-US" sz="4000" b="1" dirty="0">
                <a:solidFill>
                  <a:srgbClr val="7030A0"/>
                </a:solidFill>
                <a:latin typeface="標楷體" pitchFamily="65" charset="-120"/>
                <a:ea typeface="標楷體" pitchFamily="65" charset="-120"/>
              </a:rPr>
              <a:t/>
            </a:r>
            <a:br>
              <a:rPr lang="zh-TW" altLang="en-US" sz="4000" b="1" dirty="0">
                <a:solidFill>
                  <a:srgbClr val="7030A0"/>
                </a:solidFill>
                <a:latin typeface="標楷體" pitchFamily="65" charset="-120"/>
                <a:ea typeface="標楷體" pitchFamily="65" charset="-120"/>
              </a:rPr>
            </a:br>
            <a:endParaRPr lang="zh-TW" altLang="en-US" sz="4000" dirty="0">
              <a:solidFill>
                <a:srgbClr val="7030A0"/>
              </a:solidFill>
              <a:latin typeface="標楷體" pitchFamily="65" charset="-120"/>
              <a:ea typeface="標楷體" pitchFamily="65" charset="-120"/>
            </a:endParaRPr>
          </a:p>
        </p:txBody>
      </p:sp>
      <p:sp>
        <p:nvSpPr>
          <p:cNvPr id="3" name="內容版面配置區 2"/>
          <p:cNvSpPr>
            <a:spLocks noGrp="1"/>
          </p:cNvSpPr>
          <p:nvPr>
            <p:ph idx="1"/>
          </p:nvPr>
        </p:nvSpPr>
        <p:spPr>
          <a:xfrm>
            <a:off x="571472" y="1214422"/>
            <a:ext cx="8072494" cy="5429288"/>
          </a:xfrm>
        </p:spPr>
        <p:txBody>
          <a:bodyPr>
            <a:normAutofit/>
          </a:bodyPr>
          <a:lstStyle/>
          <a:p>
            <a:pPr indent="-163513">
              <a:lnSpc>
                <a:spcPts val="2600"/>
              </a:lnSpc>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一</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刑法之規範目的</a:t>
            </a:r>
            <a:endParaRPr lang="en-US" altLang="zh-TW" sz="2800" b="1" dirty="0" smtClean="0">
              <a:solidFill>
                <a:srgbClr val="00B0F0"/>
              </a:solidFill>
              <a:latin typeface="標楷體" pitchFamily="65" charset="-120"/>
              <a:ea typeface="標楷體" pitchFamily="65" charset="-120"/>
            </a:endParaRPr>
          </a:p>
          <a:p>
            <a:pPr marL="900113" indent="0">
              <a:lnSpc>
                <a:spcPts val="3200"/>
              </a:lnSpc>
              <a:buNone/>
            </a:pPr>
            <a:r>
              <a:rPr lang="zh-TW" altLang="en-US" sz="2600" dirty="0" smtClean="0">
                <a:latin typeface="標楷體" pitchFamily="65" charset="-120"/>
                <a:ea typeface="標楷體" pitchFamily="65" charset="-120"/>
              </a:rPr>
              <a:t>界定刑法上公務員之概念時，不論係純正身分犯抑或不純正身分犯，均須考慮法益與倫理二大要素，始能符合刑法規範目的之要求。</a:t>
            </a:r>
            <a:endParaRPr lang="en-US" altLang="zh-TW" sz="2600" b="1" dirty="0" smtClean="0">
              <a:solidFill>
                <a:srgbClr val="00B0F0"/>
              </a:solidFill>
              <a:latin typeface="標楷體" pitchFamily="65" charset="-120"/>
              <a:ea typeface="標楷體" pitchFamily="65" charset="-120"/>
            </a:endParaRPr>
          </a:p>
          <a:p>
            <a:pPr indent="196850">
              <a:lnSpc>
                <a:spcPts val="3200"/>
              </a:lnSpc>
              <a:buNone/>
            </a:pPr>
            <a:r>
              <a:rPr lang="en-US" altLang="zh-TW" sz="2600" dirty="0" smtClean="0">
                <a:latin typeface="標楷體" pitchFamily="65" charset="-120"/>
                <a:ea typeface="標楷體" pitchFamily="65" charset="-120"/>
              </a:rPr>
              <a:t>1.</a:t>
            </a:r>
            <a:r>
              <a:rPr lang="zh-TW" altLang="en-US" sz="2600" dirty="0" smtClean="0">
                <a:latin typeface="標楷體" pitchFamily="65" charset="-120"/>
                <a:ea typeface="標楷體" pitchFamily="65" charset="-120"/>
              </a:rPr>
              <a:t>純正身</a:t>
            </a:r>
            <a:r>
              <a:rPr lang="zh-TW" altLang="en-US" sz="2600" dirty="0">
                <a:latin typeface="標楷體" pitchFamily="65" charset="-120"/>
                <a:ea typeface="標楷體" pitchFamily="65" charset="-120"/>
              </a:rPr>
              <a:t>分</a:t>
            </a:r>
            <a:r>
              <a:rPr lang="zh-TW" altLang="en-US" sz="2600" dirty="0" smtClean="0">
                <a:latin typeface="標楷體" pitchFamily="65" charset="-120"/>
                <a:ea typeface="標楷體" pitchFamily="65" charset="-120"/>
              </a:rPr>
              <a:t>犯：以如賄賂罪為例</a:t>
            </a:r>
            <a:endParaRPr lang="en-US" altLang="zh-TW" sz="2600" dirty="0" smtClean="0">
              <a:latin typeface="標楷體" pitchFamily="65" charset="-120"/>
              <a:ea typeface="標楷體" pitchFamily="65" charset="-120"/>
            </a:endParaRPr>
          </a:p>
          <a:p>
            <a:pPr marL="1079500" indent="-360363">
              <a:lnSpc>
                <a:spcPts val="3200"/>
              </a:lnSpc>
              <a:buNone/>
            </a:pPr>
            <a:r>
              <a:rPr lang="en-US" altLang="zh-TW" sz="2600" dirty="0" smtClean="0">
                <a:latin typeface="標楷體" pitchFamily="65" charset="-120"/>
                <a:ea typeface="標楷體" pitchFamily="65" charset="-120"/>
              </a:rPr>
              <a:t>(1)</a:t>
            </a:r>
            <a:r>
              <a:rPr lang="zh-TW" altLang="en-US" sz="2600" dirty="0" smtClean="0">
                <a:latin typeface="標楷體" pitchFamily="65" charset="-120"/>
                <a:ea typeface="標楷體" pitchFamily="65" charset="-120"/>
              </a:rPr>
              <a:t>法益：保護公務執行之公正性</a:t>
            </a:r>
            <a:endParaRPr lang="en-US" altLang="zh-TW" sz="2600" dirty="0" smtClean="0">
              <a:latin typeface="標楷體" pitchFamily="65" charset="-120"/>
              <a:ea typeface="標楷體" pitchFamily="65" charset="-120"/>
            </a:endParaRPr>
          </a:p>
          <a:p>
            <a:pPr marL="1079500" indent="-360363">
              <a:lnSpc>
                <a:spcPts val="3200"/>
              </a:lnSpc>
              <a:buNone/>
            </a:pPr>
            <a:r>
              <a:rPr lang="en-US" altLang="zh-TW"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倫理：維持廉潔操守之倫理性</a:t>
            </a:r>
            <a:endParaRPr lang="en-US" altLang="zh-TW" sz="2600" dirty="0" smtClean="0">
              <a:latin typeface="標楷體" pitchFamily="65" charset="-120"/>
              <a:ea typeface="標楷體" pitchFamily="65" charset="-120"/>
            </a:endParaRPr>
          </a:p>
          <a:p>
            <a:pPr indent="196850">
              <a:lnSpc>
                <a:spcPts val="3200"/>
              </a:lnSpc>
              <a:buNone/>
            </a:pPr>
            <a:r>
              <a:rPr lang="en-US" altLang="zh-TW"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不純正身</a:t>
            </a:r>
            <a:r>
              <a:rPr lang="zh-TW" altLang="en-US" sz="2600" dirty="0">
                <a:latin typeface="標楷體" pitchFamily="65" charset="-120"/>
                <a:ea typeface="標楷體" pitchFamily="65" charset="-120"/>
              </a:rPr>
              <a:t>分</a:t>
            </a:r>
            <a:r>
              <a:rPr lang="zh-TW" altLang="en-US" sz="2600" dirty="0" smtClean="0">
                <a:latin typeface="標楷體" pitchFamily="65" charset="-120"/>
                <a:ea typeface="標楷體" pitchFamily="65" charset="-120"/>
              </a:rPr>
              <a:t>犯：以縱</a:t>
            </a:r>
            <a:r>
              <a:rPr lang="zh-TW" altLang="en-US" sz="2600" dirty="0">
                <a:latin typeface="標楷體" pitchFamily="65" charset="-120"/>
                <a:ea typeface="標楷體" pitchFamily="65" charset="-120"/>
              </a:rPr>
              <a:t>放人</a:t>
            </a:r>
            <a:r>
              <a:rPr lang="zh-TW" altLang="en-US" sz="2600" dirty="0" smtClean="0">
                <a:latin typeface="標楷體" pitchFamily="65" charset="-120"/>
                <a:ea typeface="標楷體" pitchFamily="65" charset="-120"/>
              </a:rPr>
              <a:t>犯罪為例</a:t>
            </a:r>
            <a:endParaRPr lang="en-US" altLang="zh-TW" sz="2600" dirty="0" smtClean="0">
              <a:latin typeface="標楷體" pitchFamily="65" charset="-120"/>
              <a:ea typeface="標楷體" pitchFamily="65" charset="-120"/>
            </a:endParaRPr>
          </a:p>
          <a:p>
            <a:pPr marL="1079500" indent="-360363">
              <a:lnSpc>
                <a:spcPts val="3200"/>
              </a:lnSpc>
              <a:buNone/>
            </a:pPr>
            <a:r>
              <a:rPr lang="en-US" altLang="zh-TW" sz="2600" dirty="0" smtClean="0">
                <a:latin typeface="標楷體" pitchFamily="65" charset="-120"/>
                <a:ea typeface="標楷體" pitchFamily="65" charset="-120"/>
              </a:rPr>
              <a:t>(1)</a:t>
            </a:r>
            <a:r>
              <a:rPr lang="zh-TW" altLang="en-US" sz="2600" dirty="0" smtClean="0">
                <a:latin typeface="標楷體" pitchFamily="65" charset="-120"/>
                <a:ea typeface="標楷體" pitchFamily="65" charset="-120"/>
              </a:rPr>
              <a:t>法益：保護國家拘禁之公權力</a:t>
            </a:r>
            <a:endParaRPr lang="en-US" altLang="zh-TW" sz="2600" dirty="0" smtClean="0">
              <a:latin typeface="標楷體" pitchFamily="65" charset="-120"/>
              <a:ea typeface="標楷體" pitchFamily="65" charset="-120"/>
            </a:endParaRPr>
          </a:p>
          <a:p>
            <a:pPr marL="1079500" indent="-360363">
              <a:lnSpc>
                <a:spcPts val="3200"/>
              </a:lnSpc>
              <a:buNone/>
            </a:pPr>
            <a:r>
              <a:rPr lang="en-US" altLang="zh-TW"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倫理：服從特別命令之倫理性</a:t>
            </a:r>
            <a:endParaRPr lang="en-US" altLang="zh-TW" sz="2600" dirty="0" smtClean="0">
              <a:latin typeface="標楷體" pitchFamily="65" charset="-120"/>
              <a:ea typeface="標楷體" pitchFamily="65" charset="-12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pPr indent="179388" algn="l"/>
            <a:r>
              <a:rPr lang="en-US" altLang="zh-TW" sz="2800" b="1" dirty="0" smtClean="0">
                <a:solidFill>
                  <a:srgbClr val="00B0F0"/>
                </a:solidFill>
                <a:latin typeface="標楷體" pitchFamily="65" charset="-120"/>
                <a:ea typeface="標楷體" pitchFamily="65" charset="-120"/>
              </a:rPr>
              <a:t/>
            </a:r>
            <a:br>
              <a:rPr lang="en-US" altLang="zh-TW" sz="2800" b="1" dirty="0" smtClean="0">
                <a:solidFill>
                  <a:srgbClr val="00B0F0"/>
                </a:solidFill>
                <a:latin typeface="標楷體" pitchFamily="65" charset="-120"/>
                <a:ea typeface="標楷體" pitchFamily="65" charset="-120"/>
              </a:rPr>
            </a:br>
            <a:r>
              <a:rPr lang="en-US" altLang="zh-TW" sz="3100" b="1" dirty="0" smtClean="0">
                <a:solidFill>
                  <a:srgbClr val="00B0F0"/>
                </a:solidFill>
                <a:latin typeface="標楷體" pitchFamily="65" charset="-120"/>
                <a:ea typeface="標楷體" pitchFamily="65" charset="-120"/>
              </a:rPr>
              <a:t>(</a:t>
            </a:r>
            <a:r>
              <a:rPr lang="zh-TW" altLang="en-US" sz="3100" b="1" dirty="0" smtClean="0">
                <a:solidFill>
                  <a:srgbClr val="00B0F0"/>
                </a:solidFill>
                <a:latin typeface="標楷體" pitchFamily="65" charset="-120"/>
                <a:ea typeface="標楷體" pitchFamily="65" charset="-120"/>
              </a:rPr>
              <a:t>二</a:t>
            </a:r>
            <a:r>
              <a:rPr lang="en-US" altLang="zh-TW" sz="3100" b="1" dirty="0" smtClean="0">
                <a:solidFill>
                  <a:srgbClr val="00B0F0"/>
                </a:solidFill>
                <a:latin typeface="標楷體" pitchFamily="65" charset="-120"/>
                <a:ea typeface="標楷體" pitchFamily="65" charset="-120"/>
              </a:rPr>
              <a:t>)</a:t>
            </a:r>
            <a:r>
              <a:rPr lang="zh-TW" altLang="en-US" sz="3100" b="1" dirty="0" smtClean="0">
                <a:solidFill>
                  <a:srgbClr val="00B0F0"/>
                </a:solidFill>
                <a:latin typeface="標楷體" pitchFamily="65" charset="-120"/>
                <a:ea typeface="標楷體" pitchFamily="65" charset="-120"/>
              </a:rPr>
              <a:t>界定基準</a:t>
            </a:r>
            <a:r>
              <a:rPr lang="en-US" altLang="zh-TW" sz="2800" b="1" dirty="0" smtClean="0">
                <a:solidFill>
                  <a:srgbClr val="00B0F0"/>
                </a:solidFill>
                <a:latin typeface="標楷體" pitchFamily="65" charset="-120"/>
                <a:ea typeface="標楷體" pitchFamily="65" charset="-120"/>
              </a:rPr>
              <a:t/>
            </a:r>
            <a:br>
              <a:rPr lang="en-US" altLang="zh-TW" sz="2800" b="1" dirty="0" smtClean="0">
                <a:solidFill>
                  <a:srgbClr val="00B0F0"/>
                </a:solidFill>
                <a:latin typeface="標楷體" pitchFamily="65" charset="-120"/>
                <a:ea typeface="標楷體" pitchFamily="65" charset="-120"/>
              </a:rPr>
            </a:b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428596" y="1214422"/>
            <a:ext cx="8143932" cy="5072098"/>
          </a:xfrm>
        </p:spPr>
        <p:txBody>
          <a:bodyPr>
            <a:normAutofit/>
          </a:bodyPr>
          <a:lstStyle/>
          <a:p>
            <a:pPr marL="809625" indent="-360363" algn="just">
              <a:lnSpc>
                <a:spcPts val="3800"/>
              </a:lnSpc>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不論係純正身分犯或不純正身分犯，因其服務於國家各種機關組織，或經法令授權，或受機關委託，國家法秩序始有高度要求其服從及保護之特別義務。</a:t>
            </a:r>
            <a:endParaRPr lang="en-US" altLang="zh-TW" sz="2800" dirty="0" smtClean="0">
              <a:latin typeface="標楷體" pitchFamily="65" charset="-120"/>
              <a:ea typeface="標楷體" pitchFamily="65" charset="-120"/>
            </a:endParaRPr>
          </a:p>
          <a:p>
            <a:pPr marL="809625" indent="-360363" algn="just">
              <a:lnSpc>
                <a:spcPts val="3800"/>
              </a:lnSpc>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界定公務員之概念時，何人應界定其為公務員，何人應界定其非公務員，應以公務員犯罪共通之本質，即國家法秩序是否高度要求其服從及保護之特別義務作為界定其範疇之基準。</a:t>
            </a:r>
            <a:endParaRPr lang="zh-TW" altLang="en-US" sz="2800" dirty="0">
              <a:latin typeface="標楷體" pitchFamily="65" charset="-120"/>
              <a:ea typeface="標楷體" pitchFamily="65" charset="-12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l"/>
            <a:r>
              <a:rPr lang="zh-TW" altLang="en-US" sz="3600" b="1" dirty="0" smtClean="0">
                <a:solidFill>
                  <a:srgbClr val="7030A0"/>
                </a:solidFill>
                <a:latin typeface="標楷體" pitchFamily="65" charset="-120"/>
                <a:ea typeface="標楷體" pitchFamily="65" charset="-120"/>
              </a:rPr>
              <a:t>四、</a:t>
            </a:r>
            <a:r>
              <a:rPr lang="zh-TW" altLang="en-US" sz="3600" b="1" dirty="0">
                <a:solidFill>
                  <a:srgbClr val="7030A0"/>
                </a:solidFill>
                <a:latin typeface="標楷體" pitchFamily="65" charset="-120"/>
                <a:ea typeface="標楷體" pitchFamily="65" charset="-120"/>
              </a:rPr>
              <a:t>公務員定義與</a:t>
            </a:r>
            <a:r>
              <a:rPr lang="zh-TW" altLang="en-US" sz="3600" b="1" dirty="0" smtClean="0">
                <a:solidFill>
                  <a:srgbClr val="7030A0"/>
                </a:solidFill>
                <a:latin typeface="標楷體" pitchFamily="65" charset="-120"/>
                <a:ea typeface="標楷體" pitchFamily="65" charset="-120"/>
              </a:rPr>
              <a:t>國家權力</a:t>
            </a:r>
            <a:r>
              <a:rPr lang="zh-TW" altLang="en-US" sz="3600" b="1" dirty="0">
                <a:solidFill>
                  <a:srgbClr val="7030A0"/>
                </a:solidFill>
                <a:latin typeface="標楷體" pitchFamily="65" charset="-120"/>
                <a:ea typeface="標楷體" pitchFamily="65" charset="-120"/>
              </a:rPr>
              <a:t>作用</a:t>
            </a:r>
          </a:p>
        </p:txBody>
      </p:sp>
      <p:sp>
        <p:nvSpPr>
          <p:cNvPr id="3" name="內容版面配置區 2"/>
          <p:cNvSpPr>
            <a:spLocks noGrp="1"/>
          </p:cNvSpPr>
          <p:nvPr>
            <p:ph idx="1"/>
          </p:nvPr>
        </p:nvSpPr>
        <p:spPr>
          <a:xfrm>
            <a:off x="500034" y="1214422"/>
            <a:ext cx="8215370" cy="5000660"/>
          </a:xfrm>
        </p:spPr>
        <p:txBody>
          <a:bodyPr>
            <a:normAutofit/>
          </a:bodyPr>
          <a:lstStyle/>
          <a:p>
            <a:pPr indent="-163513">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一</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國家權力作用</a:t>
            </a:r>
            <a:endParaRPr lang="en-US" altLang="zh-TW" sz="2800" b="1" dirty="0" smtClean="0">
              <a:solidFill>
                <a:srgbClr val="00B0F0"/>
              </a:solidFill>
              <a:latin typeface="標楷體" pitchFamily="65" charset="-120"/>
              <a:ea typeface="標楷體" pitchFamily="65" charset="-120"/>
            </a:endParaRPr>
          </a:p>
          <a:p>
            <a:pPr marL="900113" indent="0">
              <a:buNone/>
            </a:pPr>
            <a:r>
              <a:rPr lang="zh-TW" altLang="en-US" sz="2800" dirty="0" smtClean="0">
                <a:latin typeface="標楷體" pitchFamily="65" charset="-120"/>
                <a:ea typeface="標楷體" pitchFamily="65" charset="-120"/>
              </a:rPr>
              <a:t>國</a:t>
            </a:r>
            <a:r>
              <a:rPr lang="zh-TW" altLang="en-US" sz="2800" dirty="0">
                <a:latin typeface="標楷體" pitchFamily="65" charset="-120"/>
                <a:ea typeface="標楷體" pitchFamily="65" charset="-120"/>
              </a:rPr>
              <a:t>家居於統治</a:t>
            </a:r>
            <a:r>
              <a:rPr lang="zh-TW" altLang="en-US" sz="2800" dirty="0" smtClean="0">
                <a:latin typeface="標楷體" pitchFamily="65" charset="-120"/>
                <a:ea typeface="標楷體" pitchFamily="65" charset="-120"/>
              </a:rPr>
              <a:t>主體地位</a:t>
            </a:r>
            <a:r>
              <a:rPr lang="zh-TW" altLang="en-US" sz="2800" dirty="0">
                <a:latin typeface="標楷體" pitchFamily="65" charset="-120"/>
                <a:ea typeface="標楷體" pitchFamily="65" charset="-120"/>
              </a:rPr>
              <a:t>適用公法規定，得對人民下令、禁止、確認或</a:t>
            </a:r>
            <a:r>
              <a:rPr lang="zh-TW" altLang="en-US" sz="2800" dirty="0" smtClean="0">
                <a:latin typeface="標楷體" pitchFamily="65" charset="-120"/>
                <a:ea typeface="標楷體" pitchFamily="65" charset="-120"/>
              </a:rPr>
              <a:t>形成之各種</a:t>
            </a:r>
            <a:r>
              <a:rPr lang="zh-TW" altLang="en-US" sz="2800" dirty="0">
                <a:latin typeface="標楷體" pitchFamily="65" charset="-120"/>
                <a:ea typeface="標楷體" pitchFamily="65" charset="-120"/>
              </a:rPr>
              <a:t>作用。簡言之</a:t>
            </a:r>
            <a:r>
              <a:rPr lang="zh-TW" altLang="en-US" sz="2800" dirty="0" smtClean="0">
                <a:latin typeface="標楷體" pitchFamily="65" charset="-120"/>
                <a:ea typeface="標楷體" pitchFamily="65" charset="-120"/>
              </a:rPr>
              <a:t>，即</a:t>
            </a:r>
            <a:r>
              <a:rPr lang="zh-TW" altLang="en-US" sz="2800" dirty="0">
                <a:latin typeface="標楷體" pitchFamily="65" charset="-120"/>
                <a:ea typeface="標楷體" pitchFamily="65" charset="-120"/>
              </a:rPr>
              <a:t>國家</a:t>
            </a:r>
            <a:r>
              <a:rPr lang="zh-TW" altLang="en-US" sz="2800" dirty="0" smtClean="0">
                <a:latin typeface="標楷體" pitchFamily="65" charset="-120"/>
                <a:ea typeface="標楷體" pitchFamily="65" charset="-120"/>
              </a:rPr>
              <a:t>統治權之作用。</a:t>
            </a:r>
            <a:endParaRPr lang="en-US" altLang="zh-TW" sz="2800" dirty="0" smtClean="0">
              <a:latin typeface="標楷體" pitchFamily="65" charset="-120"/>
              <a:ea typeface="標楷體" pitchFamily="65" charset="-120"/>
            </a:endParaRPr>
          </a:p>
          <a:p>
            <a:pPr marL="900113" indent="-720725">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二</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須與國家之權力作用有關</a:t>
            </a:r>
            <a:endParaRPr lang="en-US" altLang="zh-TW" sz="2800" b="1" dirty="0" smtClean="0">
              <a:solidFill>
                <a:srgbClr val="00B0F0"/>
              </a:solidFill>
              <a:latin typeface="標楷體" pitchFamily="65" charset="-120"/>
              <a:ea typeface="標楷體" pitchFamily="65" charset="-120"/>
            </a:endParaRPr>
          </a:p>
          <a:p>
            <a:pPr marL="900113" indent="0">
              <a:buNone/>
            </a:pPr>
            <a:r>
              <a:rPr lang="zh-TW" altLang="en-US" sz="2800" dirty="0" smtClean="0">
                <a:latin typeface="標楷體" pitchFamily="65" charset="-120"/>
                <a:ea typeface="標楷體" pitchFamily="65" charset="-120"/>
              </a:rPr>
              <a:t>公務員處理有關人民之公共事務，須與國家之權力作用有關，國家法秩序始有高度要求其具有服從或保護之特別義務。</a:t>
            </a:r>
            <a:endParaRPr lang="en-US" altLang="zh-TW" sz="2800" dirty="0" smtClean="0">
              <a:latin typeface="標楷體" pitchFamily="65" charset="-120"/>
              <a:ea typeface="標楷體" pitchFamily="65" charset="-12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marL="809625" indent="-630238" algn="l"/>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三</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國家或地方自治團體所屬機關</a:t>
            </a:r>
            <a:endParaRPr lang="en-US" altLang="zh-TW" sz="2800" b="1" dirty="0" smtClean="0">
              <a:solidFill>
                <a:srgbClr val="00B0F0"/>
              </a:solidFill>
              <a:latin typeface="標楷體" pitchFamily="65" charset="-120"/>
              <a:ea typeface="標楷體" pitchFamily="65" charset="-120"/>
            </a:endParaRPr>
          </a:p>
        </p:txBody>
      </p:sp>
      <p:sp>
        <p:nvSpPr>
          <p:cNvPr id="3" name="內容版面配置區 2"/>
          <p:cNvSpPr>
            <a:spLocks noGrp="1"/>
          </p:cNvSpPr>
          <p:nvPr>
            <p:ph idx="1"/>
          </p:nvPr>
        </p:nvSpPr>
        <p:spPr>
          <a:xfrm>
            <a:off x="500034" y="1142984"/>
            <a:ext cx="8358246" cy="5214974"/>
          </a:xfrm>
        </p:spPr>
        <p:txBody>
          <a:bodyPr>
            <a:normAutofit/>
          </a:bodyPr>
          <a:lstStyle/>
          <a:p>
            <a:pPr marL="900113" indent="-360363">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解釋國家或地方自治團體所屬機關之涵蓋範圍時，須作限縮解釋，限於與國家權力作用有關，亦即須為行使國家統治權作用之行政機關及其他公務機關。</a:t>
            </a:r>
            <a:endParaRPr lang="en-US" altLang="zh-TW" sz="2800" dirty="0" smtClean="0">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徵信業、醫院、學校、電信業、金融業、證券業、保險業及大眾傳播業等，與國家之權力作用無關，均非屬國家或地方自治團體所屬機關。</a:t>
            </a:r>
            <a:endParaRPr lang="en-US" altLang="zh-TW" sz="2800" dirty="0" smtClean="0">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3.</a:t>
            </a:r>
            <a:r>
              <a:rPr lang="zh-TW" altLang="en-US" sz="2800" dirty="0" smtClean="0">
                <a:latin typeface="標楷體" pitchFamily="65" charset="-120"/>
                <a:ea typeface="標楷體" pitchFamily="65" charset="-120"/>
              </a:rPr>
              <a:t>公立學校、公立醫院及公營事業，非行使國家統治權作用之機關，亦非屬國家或地方自治團體所屬機關。</a:t>
            </a:r>
            <a:endParaRPr lang="zh-TW" altLang="en-US" sz="2800" dirty="0">
              <a:latin typeface="標楷體" pitchFamily="65" charset="-120"/>
              <a:ea typeface="標楷體" pitchFamily="65" charset="-12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28596" y="214290"/>
            <a:ext cx="8229600" cy="1143000"/>
          </a:xfrm>
        </p:spPr>
        <p:txBody>
          <a:bodyPr>
            <a:normAutofit/>
          </a:bodyPr>
          <a:lstStyle/>
          <a:p>
            <a:pPr marL="809625" indent="-630238" algn="l"/>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四</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公共事務</a:t>
            </a:r>
            <a:r>
              <a:rPr lang="en-US" altLang="zh-TW" sz="2800" b="1" dirty="0" smtClean="0">
                <a:solidFill>
                  <a:srgbClr val="00B0F0"/>
                </a:solidFill>
                <a:latin typeface="標楷體" pitchFamily="65" charset="-120"/>
                <a:ea typeface="標楷體" pitchFamily="65" charset="-120"/>
              </a:rPr>
              <a:t/>
            </a:r>
            <a:br>
              <a:rPr lang="en-US" altLang="zh-TW" sz="2800" b="1" dirty="0" smtClean="0">
                <a:solidFill>
                  <a:srgbClr val="00B0F0"/>
                </a:solidFill>
                <a:latin typeface="標楷體" pitchFamily="65" charset="-120"/>
                <a:ea typeface="標楷體" pitchFamily="65" charset="-120"/>
              </a:rPr>
            </a:br>
            <a:endParaRPr lang="zh-TW" altLang="en-US" sz="2800" b="1" dirty="0">
              <a:solidFill>
                <a:srgbClr val="00B0F0"/>
              </a:solidFill>
              <a:latin typeface="標楷體" pitchFamily="65" charset="-120"/>
              <a:ea typeface="標楷體" pitchFamily="65" charset="-120"/>
            </a:endParaRPr>
          </a:p>
        </p:txBody>
      </p:sp>
      <p:sp>
        <p:nvSpPr>
          <p:cNvPr id="3" name="內容版面配置區 2"/>
          <p:cNvSpPr>
            <a:spLocks noGrp="1"/>
          </p:cNvSpPr>
          <p:nvPr>
            <p:ph idx="1"/>
          </p:nvPr>
        </p:nvSpPr>
        <p:spPr>
          <a:xfrm>
            <a:off x="428596" y="857232"/>
            <a:ext cx="8072494" cy="5143536"/>
          </a:xfrm>
        </p:spPr>
        <p:txBody>
          <a:bodyPr/>
          <a:lstStyle/>
          <a:p>
            <a:pPr marL="900113" indent="0">
              <a:buNone/>
            </a:pPr>
            <a:r>
              <a:rPr lang="zh-TW" altLang="en-US" sz="2800" dirty="0" smtClean="0">
                <a:latin typeface="標楷體" pitchFamily="65" charset="-120"/>
                <a:ea typeface="標楷體" pitchFamily="65" charset="-120"/>
              </a:rPr>
              <a:t>須涉及</a:t>
            </a:r>
            <a:r>
              <a:rPr lang="zh-TW" altLang="en-US" sz="2800" dirty="0">
                <a:latin typeface="標楷體" pitchFamily="65" charset="-120"/>
                <a:ea typeface="標楷體" pitchFamily="65" charset="-120"/>
              </a:rPr>
              <a:t>有關公權力</a:t>
            </a:r>
            <a:r>
              <a:rPr lang="zh-TW" altLang="en-US" sz="2800" dirty="0" smtClean="0">
                <a:latin typeface="標楷體" pitchFamily="65" charset="-120"/>
                <a:ea typeface="標楷體" pitchFamily="65" charset="-120"/>
              </a:rPr>
              <a:t>性質之事務，</a:t>
            </a:r>
            <a:r>
              <a:rPr lang="zh-TW" altLang="en-US" sz="2800" dirty="0">
                <a:latin typeface="標楷體" pitchFamily="65" charset="-120"/>
                <a:ea typeface="標楷體" pitchFamily="65" charset="-120"/>
              </a:rPr>
              <a:t>亦即其所</a:t>
            </a:r>
            <a:r>
              <a:rPr lang="zh-TW" altLang="en-US" sz="2800" dirty="0" smtClean="0">
                <a:latin typeface="標楷體" pitchFamily="65" charset="-120"/>
                <a:ea typeface="標楷體" pitchFamily="65" charset="-120"/>
              </a:rPr>
              <a:t>從事之公共</a:t>
            </a:r>
            <a:r>
              <a:rPr lang="zh-TW" altLang="en-US" sz="2800" dirty="0">
                <a:latin typeface="標楷體" pitchFamily="65" charset="-120"/>
                <a:ea typeface="標楷體" pitchFamily="65" charset="-120"/>
              </a:rPr>
              <a:t>事務，須為代表國家</a:t>
            </a:r>
            <a:r>
              <a:rPr lang="zh-TW" altLang="en-US" sz="2800" dirty="0" smtClean="0">
                <a:latin typeface="標楷體" pitchFamily="65" charset="-120"/>
                <a:ea typeface="標楷體" pitchFamily="65" charset="-120"/>
              </a:rPr>
              <a:t>行使公權力而</a:t>
            </a:r>
            <a:r>
              <a:rPr lang="zh-TW" altLang="en-US" sz="2800" dirty="0">
                <a:latin typeface="標楷體" pitchFamily="65" charset="-120"/>
                <a:ea typeface="標楷體" pitchFamily="65" charset="-120"/>
              </a:rPr>
              <a:t>與</a:t>
            </a:r>
            <a:r>
              <a:rPr lang="zh-TW" altLang="en-US" sz="2800" dirty="0" smtClean="0">
                <a:latin typeface="標楷體" pitchFamily="65" charset="-120"/>
                <a:ea typeface="標楷體" pitchFamily="65" charset="-120"/>
              </a:rPr>
              <a:t>國家權力</a:t>
            </a:r>
            <a:r>
              <a:rPr lang="zh-TW" altLang="en-US" sz="2800" dirty="0">
                <a:latin typeface="標楷體" pitchFamily="65" charset="-120"/>
                <a:ea typeface="標楷體" pitchFamily="65" charset="-120"/>
              </a:rPr>
              <a:t>作用</a:t>
            </a:r>
            <a:r>
              <a:rPr lang="zh-TW" altLang="en-US" sz="2800" dirty="0" smtClean="0">
                <a:latin typeface="標楷體" pitchFamily="65" charset="-120"/>
                <a:ea typeface="標楷體" pitchFamily="65" charset="-120"/>
              </a:rPr>
              <a:t>有關之事務。</a:t>
            </a:r>
            <a:endParaRPr lang="en-US" altLang="zh-TW" sz="2800" dirty="0" smtClean="0">
              <a:latin typeface="標楷體" pitchFamily="65" charset="-120"/>
              <a:ea typeface="標楷體" pitchFamily="65" charset="-120"/>
            </a:endParaRPr>
          </a:p>
          <a:p>
            <a:pPr marL="809625" indent="-630238">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五</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公務員之三種類型</a:t>
            </a:r>
            <a:endParaRPr lang="en-US" altLang="zh-TW" sz="2800" b="1" dirty="0" smtClean="0">
              <a:solidFill>
                <a:srgbClr val="00B0F0"/>
              </a:solidFill>
              <a:latin typeface="標楷體" pitchFamily="65" charset="-120"/>
              <a:ea typeface="標楷體" pitchFamily="65" charset="-120"/>
            </a:endParaRPr>
          </a:p>
          <a:p>
            <a:pPr marL="809625" indent="-179388">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身分公務員：刑法第</a:t>
            </a:r>
            <a:r>
              <a:rPr lang="en-US" altLang="zh-TW" sz="2800" dirty="0" smtClean="0">
                <a:latin typeface="標楷體" pitchFamily="65" charset="-120"/>
                <a:ea typeface="標楷體" pitchFamily="65" charset="-120"/>
              </a:rPr>
              <a:t>10</a:t>
            </a:r>
            <a:r>
              <a:rPr lang="zh-TW" altLang="en-US" sz="2800" dirty="0" smtClean="0">
                <a:latin typeface="標楷體" pitchFamily="65" charset="-120"/>
                <a:ea typeface="標楷體" pitchFamily="65" charset="-120"/>
              </a:rPr>
              <a:t>條第</a:t>
            </a: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項第</a:t>
            </a: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款前段</a:t>
            </a:r>
            <a:endParaRPr lang="en-US" altLang="zh-TW" sz="2800" dirty="0" smtClean="0">
              <a:latin typeface="標楷體" pitchFamily="65" charset="-120"/>
              <a:ea typeface="標楷體" pitchFamily="65" charset="-120"/>
            </a:endParaRPr>
          </a:p>
          <a:p>
            <a:pPr marL="809625" indent="-179388">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授權公務員：刑法第</a:t>
            </a:r>
            <a:r>
              <a:rPr lang="en-US" altLang="zh-TW" sz="2800" dirty="0" smtClean="0">
                <a:latin typeface="標楷體" pitchFamily="65" charset="-120"/>
                <a:ea typeface="標楷體" pitchFamily="65" charset="-120"/>
              </a:rPr>
              <a:t>10</a:t>
            </a:r>
            <a:r>
              <a:rPr lang="zh-TW" altLang="en-US" sz="2800" dirty="0" smtClean="0">
                <a:latin typeface="標楷體" pitchFamily="65" charset="-120"/>
                <a:ea typeface="標楷體" pitchFamily="65" charset="-120"/>
              </a:rPr>
              <a:t>條第</a:t>
            </a: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項第</a:t>
            </a: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款後段</a:t>
            </a:r>
            <a:endParaRPr lang="en-US" altLang="zh-TW" sz="2800" dirty="0" smtClean="0">
              <a:latin typeface="標楷體" pitchFamily="65" charset="-120"/>
              <a:ea typeface="標楷體" pitchFamily="65" charset="-120"/>
            </a:endParaRPr>
          </a:p>
          <a:p>
            <a:pPr marL="809625" indent="-179388">
              <a:buNone/>
            </a:pPr>
            <a:r>
              <a:rPr lang="en-US" altLang="zh-TW" sz="2800" dirty="0" smtClean="0">
                <a:latin typeface="標楷體" pitchFamily="65" charset="-120"/>
                <a:ea typeface="標楷體" pitchFamily="65" charset="-120"/>
              </a:rPr>
              <a:t>3.</a:t>
            </a:r>
            <a:r>
              <a:rPr lang="zh-TW" altLang="en-US" sz="2800" dirty="0" smtClean="0">
                <a:latin typeface="標楷體" pitchFamily="65" charset="-120"/>
                <a:ea typeface="標楷體" pitchFamily="65" charset="-120"/>
              </a:rPr>
              <a:t>委託公務員：刑法第</a:t>
            </a:r>
            <a:r>
              <a:rPr lang="en-US" altLang="zh-TW" sz="2800" dirty="0" smtClean="0">
                <a:latin typeface="標楷體" pitchFamily="65" charset="-120"/>
                <a:ea typeface="標楷體" pitchFamily="65" charset="-120"/>
              </a:rPr>
              <a:t>10</a:t>
            </a:r>
            <a:r>
              <a:rPr lang="zh-TW" altLang="en-US" sz="2800" dirty="0" smtClean="0">
                <a:latin typeface="標楷體" pitchFamily="65" charset="-120"/>
                <a:ea typeface="標楷體" pitchFamily="65" charset="-120"/>
              </a:rPr>
              <a:t>條第</a:t>
            </a: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項第</a:t>
            </a: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款</a:t>
            </a:r>
            <a:endParaRPr lang="en-US" altLang="zh-TW" sz="2800" dirty="0" smtClean="0">
              <a:latin typeface="標楷體" pitchFamily="65" charset="-120"/>
              <a:ea typeface="標楷體" pitchFamily="65" charset="-12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l"/>
            <a:r>
              <a:rPr lang="zh-TW" altLang="en-US" sz="3600" b="1" spc="-100" dirty="0" smtClean="0">
                <a:solidFill>
                  <a:srgbClr val="7030A0"/>
                </a:solidFill>
                <a:latin typeface="標楷體" pitchFamily="65" charset="-120"/>
                <a:ea typeface="標楷體" pitchFamily="65" charset="-120"/>
              </a:rPr>
              <a:t>五、公立大學教師是否為刑法上之公務員？</a:t>
            </a:r>
            <a:endParaRPr lang="zh-TW" altLang="en-US" sz="3600" dirty="0">
              <a:latin typeface="標楷體" pitchFamily="65" charset="-120"/>
              <a:ea typeface="標楷體" pitchFamily="65" charset="-120"/>
            </a:endParaRPr>
          </a:p>
        </p:txBody>
      </p:sp>
      <p:sp>
        <p:nvSpPr>
          <p:cNvPr id="3" name="內容版面配置區 2"/>
          <p:cNvSpPr>
            <a:spLocks noGrp="1"/>
          </p:cNvSpPr>
          <p:nvPr>
            <p:ph idx="1"/>
          </p:nvPr>
        </p:nvSpPr>
        <p:spPr>
          <a:xfrm>
            <a:off x="500034" y="1285860"/>
            <a:ext cx="8215370" cy="5214974"/>
          </a:xfrm>
        </p:spPr>
        <p:txBody>
          <a:bodyPr>
            <a:normAutofit/>
          </a:bodyPr>
          <a:lstStyle/>
          <a:p>
            <a:pPr indent="-163513">
              <a:buNone/>
            </a:pP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一</a:t>
            </a:r>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身分公務員之概念</a:t>
            </a:r>
            <a:endParaRPr lang="en-US" altLang="zh-TW" sz="2800" b="1" dirty="0" smtClean="0">
              <a:solidFill>
                <a:srgbClr val="00B0F0"/>
              </a:solidFill>
              <a:latin typeface="標楷體" pitchFamily="65" charset="-120"/>
              <a:ea typeface="標楷體" pitchFamily="65" charset="-120"/>
            </a:endParaRPr>
          </a:p>
          <a:p>
            <a:pPr indent="196850">
              <a:buNone/>
            </a:pPr>
            <a:r>
              <a:rPr lang="en-US" altLang="zh-TW" sz="2800" dirty="0" smtClean="0">
                <a:latin typeface="標楷體" pitchFamily="65" charset="-120"/>
                <a:ea typeface="標楷體" pitchFamily="65" charset="-120"/>
              </a:rPr>
              <a:t>1.</a:t>
            </a:r>
            <a:r>
              <a:rPr lang="zh-TW" altLang="en-US" sz="2800" dirty="0" smtClean="0">
                <a:solidFill>
                  <a:srgbClr val="C00000"/>
                </a:solidFill>
                <a:latin typeface="標楷體" pitchFamily="65" charset="-120"/>
                <a:ea typeface="標楷體" pitchFamily="65" charset="-120"/>
              </a:rPr>
              <a:t>採身分公務員概念</a:t>
            </a:r>
            <a:r>
              <a:rPr lang="zh-TW" altLang="en-US" sz="2800" dirty="0" smtClean="0">
                <a:latin typeface="標楷體" pitchFamily="65" charset="-120"/>
                <a:ea typeface="標楷體" pitchFamily="65" charset="-120"/>
              </a:rPr>
              <a:t>：以身分為準</a:t>
            </a:r>
            <a:endParaRPr lang="en-US" altLang="zh-TW" sz="2800" dirty="0" smtClean="0">
              <a:latin typeface="標楷體" pitchFamily="65" charset="-120"/>
              <a:ea typeface="標楷體" pitchFamily="65" charset="-120"/>
            </a:endParaRPr>
          </a:p>
          <a:p>
            <a:pPr indent="196850">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國家或地方自治團體所屬機關</a:t>
            </a:r>
            <a:endParaRPr lang="en-US" altLang="zh-TW" sz="2800" dirty="0" smtClean="0">
              <a:latin typeface="標楷體" pitchFamily="65" charset="-120"/>
              <a:ea typeface="標楷體" pitchFamily="65" charset="-120"/>
            </a:endParaRPr>
          </a:p>
          <a:p>
            <a:pPr marL="900113" indent="0">
              <a:buNone/>
            </a:pPr>
            <a:r>
              <a:rPr lang="zh-TW" altLang="en-US" sz="2800" dirty="0" smtClean="0">
                <a:solidFill>
                  <a:srgbClr val="C00000"/>
                </a:solidFill>
                <a:latin typeface="標楷體" pitchFamily="65" charset="-120"/>
                <a:ea typeface="標楷體" pitchFamily="65" charset="-120"/>
              </a:rPr>
              <a:t>須與國家權力作用有關</a:t>
            </a:r>
            <a:r>
              <a:rPr lang="zh-TW" altLang="en-US" sz="2800" dirty="0" smtClean="0">
                <a:latin typeface="標楷體" pitchFamily="65" charset="-120"/>
                <a:ea typeface="標楷體" pitchFamily="65" charset="-120"/>
              </a:rPr>
              <a:t>，亦即須為行使國家統治權作用之行政機關及其他公務機關</a:t>
            </a:r>
            <a:endParaRPr lang="en-US" altLang="zh-TW" sz="2800" dirty="0" smtClean="0">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3.</a:t>
            </a:r>
            <a:r>
              <a:rPr lang="zh-TW" altLang="en-US" sz="2800" dirty="0" smtClean="0">
                <a:latin typeface="標楷體" pitchFamily="65" charset="-120"/>
                <a:ea typeface="標楷體" pitchFamily="65" charset="-120"/>
              </a:rPr>
              <a:t>法定職務權限</a:t>
            </a:r>
            <a:endParaRPr lang="en-US" altLang="zh-TW" sz="2800" dirty="0" smtClean="0">
              <a:latin typeface="標楷體" pitchFamily="65" charset="-120"/>
              <a:ea typeface="標楷體" pitchFamily="65" charset="-120"/>
            </a:endParaRPr>
          </a:p>
          <a:p>
            <a:pPr marL="900113" indent="-360363">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須符合法令所賦予之權限</a:t>
            </a:r>
            <a:endParaRPr lang="en-US" altLang="zh-TW" sz="2800" dirty="0" smtClean="0">
              <a:latin typeface="標楷體" pitchFamily="65" charset="-120"/>
              <a:ea typeface="標楷體" pitchFamily="65" charset="-120"/>
            </a:endParaRPr>
          </a:p>
          <a:p>
            <a:pPr marL="1079500" indent="-539750">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公務員在其職務範圍內所應為或得為之事務，即屬於其職務權限</a:t>
            </a:r>
            <a:endParaRPr lang="en-US" altLang="zh-TW" sz="2800" dirty="0" smtClean="0">
              <a:latin typeface="標楷體" pitchFamily="65" charset="-120"/>
              <a:ea typeface="標楷體" pitchFamily="65" charset="-120"/>
            </a:endParaRPr>
          </a:p>
          <a:p>
            <a:pPr marL="1079500" indent="-539750">
              <a:buNone/>
            </a:pPr>
            <a:r>
              <a:rPr lang="en-US" altLang="zh-TW" sz="2800" dirty="0" smtClean="0">
                <a:latin typeface="標楷體" pitchFamily="65" charset="-120"/>
                <a:ea typeface="標楷體" pitchFamily="65" charset="-120"/>
              </a:rPr>
              <a:t>(3)</a:t>
            </a:r>
            <a:r>
              <a:rPr lang="zh-TW" altLang="en-US" sz="2800" dirty="0" smtClean="0">
                <a:solidFill>
                  <a:srgbClr val="C00000"/>
                </a:solidFill>
                <a:latin typeface="標楷體" pitchFamily="65" charset="-120"/>
                <a:ea typeface="標楷體" pitchFamily="65" charset="-120"/>
              </a:rPr>
              <a:t>不以涉及公權力行使的事項為限</a:t>
            </a:r>
            <a:endParaRPr lang="en-US" altLang="zh-TW" sz="2800" dirty="0" smtClean="0">
              <a:solidFill>
                <a:srgbClr val="C00000"/>
              </a:solidFill>
              <a:latin typeface="標楷體" pitchFamily="65" charset="-120"/>
              <a:ea typeface="標楷體" pitchFamily="65" charset="-12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539750" algn="l"/>
            <a:r>
              <a:rPr lang="en-US" altLang="zh-TW" sz="2800" dirty="0" smtClean="0">
                <a:latin typeface="標楷體" pitchFamily="65" charset="-120"/>
                <a:ea typeface="標楷體" pitchFamily="65" charset="-120"/>
              </a:rPr>
              <a:t>(4)</a:t>
            </a:r>
            <a:r>
              <a:rPr lang="zh-TW" altLang="en-US" sz="2800" dirty="0" smtClean="0">
                <a:latin typeface="標楷體" pitchFamily="65" charset="-120"/>
                <a:ea typeface="標楷體" pitchFamily="65" charset="-120"/>
              </a:rPr>
              <a:t>職務範圍內所應為或得為之事務</a:t>
            </a: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571472" y="1142984"/>
            <a:ext cx="8286808" cy="5429288"/>
          </a:xfrm>
        </p:spPr>
        <p:txBody>
          <a:bodyPr/>
          <a:lstStyle/>
          <a:p>
            <a:pPr indent="376238">
              <a:buNone/>
            </a:pPr>
            <a:r>
              <a:rPr lang="zh-TW" altLang="en-US" sz="2800" dirty="0" smtClean="0">
                <a:latin typeface="標楷體" pitchFamily="65" charset="-120"/>
                <a:ea typeface="標楷體" pitchFamily="65" charset="-120"/>
              </a:rPr>
              <a:t>Ａ</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具有公權力性質之事務</a:t>
            </a:r>
            <a:endParaRPr lang="en-US" altLang="zh-TW" sz="2800" dirty="0" smtClean="0">
              <a:latin typeface="標楷體" pitchFamily="65" charset="-120"/>
              <a:ea typeface="標楷體" pitchFamily="65" charset="-120"/>
            </a:endParaRPr>
          </a:p>
          <a:p>
            <a:pPr indent="376238">
              <a:buNone/>
            </a:pPr>
            <a:r>
              <a:rPr lang="zh-TW" altLang="en-US" sz="2800" dirty="0" smtClean="0">
                <a:latin typeface="標楷體" pitchFamily="65" charset="-120"/>
                <a:ea typeface="標楷體" pitchFamily="65" charset="-120"/>
              </a:rPr>
              <a:t>Ｂ</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涉及私經濟行為之事務</a:t>
            </a:r>
            <a:endParaRPr lang="en-US" altLang="zh-TW" sz="2800" dirty="0" smtClean="0">
              <a:latin typeface="標楷體" pitchFamily="65" charset="-120"/>
              <a:ea typeface="標楷體" pitchFamily="65" charset="-120"/>
            </a:endParaRPr>
          </a:p>
          <a:p>
            <a:pPr indent="376238">
              <a:buNone/>
            </a:pPr>
            <a:r>
              <a:rPr lang="zh-TW" altLang="en-US" sz="2800" dirty="0" smtClean="0">
                <a:latin typeface="標楷體" pitchFamily="65" charset="-120"/>
                <a:ea typeface="標楷體" pitchFamily="65" charset="-120"/>
              </a:rPr>
              <a:t>Ｃ</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機關內部單純的事務</a:t>
            </a:r>
            <a:endParaRPr lang="en-US" altLang="zh-TW" sz="2800" dirty="0" smtClean="0">
              <a:latin typeface="標楷體" pitchFamily="65" charset="-120"/>
              <a:ea typeface="標楷體" pitchFamily="65" charset="-120"/>
            </a:endParaRPr>
          </a:p>
          <a:p>
            <a:pPr indent="196850">
              <a:buNone/>
            </a:pPr>
            <a:r>
              <a:rPr lang="en-US" altLang="zh-TW" sz="2800" dirty="0" smtClean="0">
                <a:latin typeface="標楷體" pitchFamily="65" charset="-120"/>
                <a:ea typeface="標楷體" pitchFamily="65" charset="-120"/>
              </a:rPr>
              <a:t>(5)</a:t>
            </a:r>
            <a:r>
              <a:rPr lang="zh-TW" altLang="en-US" sz="2800" dirty="0" smtClean="0">
                <a:latin typeface="標楷體" pitchFamily="65" charset="-120"/>
                <a:ea typeface="標楷體" pitchFamily="65" charset="-120"/>
              </a:rPr>
              <a:t>無法定職務權限</a:t>
            </a:r>
            <a:endParaRPr lang="en-US" altLang="zh-TW" sz="2800" dirty="0" smtClean="0">
              <a:latin typeface="標楷體" pitchFamily="65" charset="-120"/>
              <a:ea typeface="標楷體" pitchFamily="65" charset="-120"/>
            </a:endParaRPr>
          </a:p>
          <a:p>
            <a:pPr indent="376238">
              <a:buNone/>
            </a:pPr>
            <a:r>
              <a:rPr lang="zh-TW" altLang="en-US" sz="2800" dirty="0" smtClean="0">
                <a:latin typeface="標楷體" pitchFamily="65" charset="-120"/>
                <a:ea typeface="標楷體" pitchFamily="65" charset="-120"/>
              </a:rPr>
              <a:t>Ａ</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依民法僱用之人員：保全人員或清潔工</a:t>
            </a:r>
            <a:endParaRPr lang="en-US" altLang="zh-TW" sz="2800" dirty="0" smtClean="0">
              <a:latin typeface="標楷體" pitchFamily="65" charset="-120"/>
              <a:ea typeface="標楷體" pitchFamily="65" charset="-120"/>
            </a:endParaRPr>
          </a:p>
          <a:p>
            <a:pPr marL="1258888" indent="-539750">
              <a:buNone/>
            </a:pPr>
            <a:r>
              <a:rPr lang="zh-TW" altLang="en-US" sz="2800" dirty="0" smtClean="0">
                <a:latin typeface="標楷體" pitchFamily="65" charset="-120"/>
                <a:ea typeface="標楷體" pitchFamily="65" charset="-120"/>
              </a:rPr>
              <a:t>Ｂ</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單純從事機械性、肉體性工作之人員：司機或工友</a:t>
            </a:r>
            <a:endParaRPr lang="zh-TW" altLang="en-US" sz="2800" dirty="0">
              <a:latin typeface="標楷體" pitchFamily="65" charset="-120"/>
              <a:ea typeface="標楷體" pitchFamily="65" charset="-12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pPr indent="179388" algn="l"/>
            <a:r>
              <a:rPr lang="en-US" altLang="zh-TW" sz="3600" dirty="0">
                <a:latin typeface="標楷體" pitchFamily="65" charset="-120"/>
                <a:ea typeface="標楷體" pitchFamily="65" charset="-120"/>
              </a:rPr>
              <a:t/>
            </a:r>
            <a:br>
              <a:rPr lang="en-US" altLang="zh-TW" sz="3600" dirty="0">
                <a:latin typeface="標楷體" pitchFamily="65" charset="-120"/>
                <a:ea typeface="標楷體" pitchFamily="65" charset="-120"/>
              </a:rPr>
            </a:br>
            <a:r>
              <a:rPr lang="zh-TW" altLang="en-US" sz="3600" dirty="0" smtClean="0">
                <a:latin typeface="標楷體" pitchFamily="65" charset="-120"/>
                <a:ea typeface="標楷體" pitchFamily="65" charset="-120"/>
              </a:rPr>
              <a:t> </a:t>
            </a:r>
            <a:r>
              <a:rPr lang="en-US" altLang="zh-TW" sz="3100" b="1" dirty="0" smtClean="0">
                <a:solidFill>
                  <a:srgbClr val="00B0F0"/>
                </a:solidFill>
                <a:latin typeface="標楷體" pitchFamily="65" charset="-120"/>
                <a:ea typeface="標楷體" pitchFamily="65" charset="-120"/>
              </a:rPr>
              <a:t>(</a:t>
            </a:r>
            <a:r>
              <a:rPr lang="zh-TW" altLang="en-US" sz="3100" b="1" dirty="0" smtClean="0">
                <a:solidFill>
                  <a:srgbClr val="00B0F0"/>
                </a:solidFill>
                <a:latin typeface="標楷體" pitchFamily="65" charset="-120"/>
                <a:ea typeface="標楷體" pitchFamily="65" charset="-120"/>
              </a:rPr>
              <a:t>二</a:t>
            </a:r>
            <a:r>
              <a:rPr lang="en-US" altLang="zh-TW" sz="3100" b="1" dirty="0" smtClean="0">
                <a:solidFill>
                  <a:srgbClr val="00B0F0"/>
                </a:solidFill>
                <a:latin typeface="標楷體" pitchFamily="65" charset="-120"/>
                <a:ea typeface="標楷體" pitchFamily="65" charset="-120"/>
              </a:rPr>
              <a:t>)</a:t>
            </a:r>
            <a:r>
              <a:rPr lang="zh-TW" altLang="en-US" sz="3100" b="1" dirty="0" smtClean="0">
                <a:solidFill>
                  <a:srgbClr val="00B0F0"/>
                </a:solidFill>
                <a:latin typeface="標楷體" pitchFamily="65" charset="-120"/>
                <a:ea typeface="標楷體" pitchFamily="65" charset="-120"/>
              </a:rPr>
              <a:t>公立大學教師是否為身分公務員？</a:t>
            </a:r>
            <a:br>
              <a:rPr lang="zh-TW" altLang="en-US" sz="3100" b="1" dirty="0" smtClean="0">
                <a:solidFill>
                  <a:srgbClr val="00B0F0"/>
                </a:solidFill>
                <a:latin typeface="標楷體" pitchFamily="65" charset="-120"/>
                <a:ea typeface="標楷體" pitchFamily="65" charset="-120"/>
              </a:rPr>
            </a:br>
            <a:endParaRPr lang="zh-TW" altLang="en-US" sz="3100" b="1" dirty="0">
              <a:solidFill>
                <a:srgbClr val="7030A0"/>
              </a:solidFill>
              <a:latin typeface="標楷體" pitchFamily="65" charset="-120"/>
              <a:ea typeface="標楷體" pitchFamily="65" charset="-120"/>
            </a:endParaRPr>
          </a:p>
        </p:txBody>
      </p:sp>
      <p:sp>
        <p:nvSpPr>
          <p:cNvPr id="3" name="內容版面配置區 2"/>
          <p:cNvSpPr>
            <a:spLocks noGrp="1"/>
          </p:cNvSpPr>
          <p:nvPr>
            <p:ph idx="1"/>
          </p:nvPr>
        </p:nvSpPr>
        <p:spPr>
          <a:xfrm>
            <a:off x="428596" y="1214422"/>
            <a:ext cx="8286808" cy="5072098"/>
          </a:xfrm>
        </p:spPr>
        <p:txBody>
          <a:bodyPr/>
          <a:lstStyle/>
          <a:p>
            <a:pPr marL="900113" indent="-360363">
              <a:lnSpc>
                <a:spcPts val="3500"/>
              </a:lnSpc>
              <a:buNone/>
            </a:pPr>
            <a:r>
              <a:rPr lang="en-US" altLang="zh-TW" sz="2800" dirty="0" smtClean="0">
                <a:latin typeface="標楷體" pitchFamily="65" charset="-120"/>
                <a:ea typeface="標楷體" pitchFamily="65" charset="-120"/>
              </a:rPr>
              <a:t>1.</a:t>
            </a:r>
            <a:r>
              <a:rPr lang="zh-TW" altLang="en-US" sz="2800" dirty="0">
                <a:latin typeface="標楷體" pitchFamily="65" charset="-120"/>
                <a:ea typeface="標楷體" pitchFamily="65" charset="-120"/>
              </a:rPr>
              <a:t>公立大學，</a:t>
            </a:r>
            <a:r>
              <a:rPr lang="zh-TW" altLang="en-US" sz="2800" dirty="0" smtClean="0">
                <a:latin typeface="標楷體" pitchFamily="65" charset="-120"/>
                <a:ea typeface="標楷體" pitchFamily="65" charset="-120"/>
              </a:rPr>
              <a:t>在組織</a:t>
            </a:r>
            <a:r>
              <a:rPr lang="zh-TW" altLang="en-US" sz="2800" dirty="0">
                <a:latin typeface="標楷體" pitchFamily="65" charset="-120"/>
                <a:ea typeface="標楷體" pitchFamily="65" charset="-120"/>
              </a:rPr>
              <a:t>及性質上</a:t>
            </a:r>
            <a:r>
              <a:rPr lang="zh-TW" altLang="en-US" sz="2800" dirty="0" smtClean="0">
                <a:latin typeface="標楷體" pitchFamily="65" charset="-120"/>
                <a:ea typeface="標楷體" pitchFamily="65" charset="-120"/>
              </a:rPr>
              <a:t>，屬國</a:t>
            </a:r>
            <a:r>
              <a:rPr lang="zh-TW" altLang="en-US" sz="2800" dirty="0">
                <a:latin typeface="標楷體" pitchFamily="65" charset="-120"/>
                <a:ea typeface="標楷體" pitchFamily="65" charset="-120"/>
              </a:rPr>
              <a:t>家或地方自治團體所屬機關之</a:t>
            </a:r>
            <a:r>
              <a:rPr lang="zh-TW" altLang="en-US" sz="2800" dirty="0" smtClean="0">
                <a:latin typeface="標楷體" pitchFamily="65" charset="-120"/>
                <a:ea typeface="標楷體" pitchFamily="65" charset="-120"/>
              </a:rPr>
              <a:t>一部分</a:t>
            </a:r>
            <a:endParaRPr lang="en-US" altLang="zh-TW" sz="2800" dirty="0" smtClean="0">
              <a:latin typeface="標楷體" pitchFamily="65" charset="-120"/>
              <a:ea typeface="標楷體" pitchFamily="65" charset="-120"/>
            </a:endParaRPr>
          </a:p>
          <a:p>
            <a:pPr marL="900113" indent="-360363">
              <a:lnSpc>
                <a:spcPts val="3500"/>
              </a:lnSpc>
              <a:buNone/>
            </a:pPr>
            <a:r>
              <a:rPr lang="en-US" altLang="zh-TW" sz="2800" dirty="0" smtClean="0">
                <a:latin typeface="標楷體" pitchFamily="65" charset="-120"/>
                <a:ea typeface="標楷體" pitchFamily="65" charset="-120"/>
              </a:rPr>
              <a:t>2.</a:t>
            </a:r>
            <a:r>
              <a:rPr lang="zh-TW" altLang="en-US" sz="2800" dirty="0">
                <a:latin typeface="標楷體" pitchFamily="65" charset="-120"/>
                <a:ea typeface="標楷體" pitchFamily="65" charset="-120"/>
              </a:rPr>
              <a:t>公立學校並非行使國家統治權之</a:t>
            </a:r>
            <a:r>
              <a:rPr lang="zh-TW" altLang="en-US" sz="2800" dirty="0" smtClean="0">
                <a:latin typeface="標楷體" pitchFamily="65" charset="-120"/>
                <a:ea typeface="標楷體" pitchFamily="65" charset="-120"/>
              </a:rPr>
              <a:t>國家或地方</a:t>
            </a:r>
            <a:r>
              <a:rPr lang="zh-TW" altLang="en-US" sz="2800" dirty="0">
                <a:latin typeface="標楷體" pitchFamily="65" charset="-120"/>
                <a:ea typeface="標楷體" pitchFamily="65" charset="-120"/>
              </a:rPr>
              <a:t>自治團體所屬</a:t>
            </a:r>
            <a:r>
              <a:rPr lang="zh-TW" altLang="en-US" sz="2800" dirty="0" smtClean="0">
                <a:latin typeface="標楷體" pitchFamily="65" charset="-120"/>
                <a:ea typeface="標楷體" pitchFamily="65" charset="-120"/>
              </a:rPr>
              <a:t>機關</a:t>
            </a:r>
            <a:endParaRPr lang="en-US" altLang="zh-TW" sz="2800" dirty="0" smtClean="0">
              <a:latin typeface="標楷體" pitchFamily="65" charset="-120"/>
              <a:ea typeface="標楷體" pitchFamily="65" charset="-120"/>
            </a:endParaRPr>
          </a:p>
          <a:p>
            <a:pPr marL="900113" indent="-360363">
              <a:lnSpc>
                <a:spcPts val="3500"/>
              </a:lnSpc>
              <a:buNone/>
            </a:pPr>
            <a:r>
              <a:rPr lang="en-US" altLang="zh-TW" sz="2800" dirty="0" smtClean="0">
                <a:latin typeface="標楷體" pitchFamily="65" charset="-120"/>
                <a:ea typeface="標楷體" pitchFamily="65" charset="-120"/>
              </a:rPr>
              <a:t>3.</a:t>
            </a:r>
            <a:r>
              <a:rPr lang="zh-TW" altLang="en-US" sz="2800" dirty="0">
                <a:solidFill>
                  <a:srgbClr val="C00000"/>
                </a:solidFill>
                <a:latin typeface="標楷體" pitchFamily="65" charset="-120"/>
                <a:ea typeface="標楷體" pitchFamily="65" charset="-120"/>
              </a:rPr>
              <a:t>教育</a:t>
            </a:r>
            <a:r>
              <a:rPr lang="zh-TW" altLang="en-US" sz="2800" dirty="0" smtClean="0">
                <a:solidFill>
                  <a:srgbClr val="C00000"/>
                </a:solidFill>
                <a:latin typeface="標楷體" pitchFamily="65" charset="-120"/>
                <a:ea typeface="標楷體" pitchFamily="65" charset="-120"/>
              </a:rPr>
              <a:t>工作與</a:t>
            </a:r>
            <a:r>
              <a:rPr lang="zh-TW" altLang="en-US" sz="2800" dirty="0">
                <a:solidFill>
                  <a:srgbClr val="C00000"/>
                </a:solidFill>
                <a:latin typeface="標楷體" pitchFamily="65" charset="-120"/>
                <a:ea typeface="標楷體" pitchFamily="65" charset="-120"/>
              </a:rPr>
              <a:t>國家公權力之行使</a:t>
            </a:r>
            <a:r>
              <a:rPr lang="zh-TW" altLang="en-US" sz="2800" dirty="0" smtClean="0">
                <a:solidFill>
                  <a:srgbClr val="C00000"/>
                </a:solidFill>
                <a:latin typeface="標楷體" pitchFamily="65" charset="-120"/>
                <a:ea typeface="標楷體" pitchFamily="65" charset="-120"/>
              </a:rPr>
              <a:t>無關</a:t>
            </a:r>
            <a:endParaRPr lang="en-US" altLang="zh-TW" sz="2800" dirty="0" smtClean="0">
              <a:solidFill>
                <a:srgbClr val="C00000"/>
              </a:solidFill>
              <a:latin typeface="標楷體" pitchFamily="65" charset="-120"/>
              <a:ea typeface="標楷體" pitchFamily="65" charset="-120"/>
            </a:endParaRPr>
          </a:p>
          <a:p>
            <a:pPr marL="900113" indent="-360363">
              <a:lnSpc>
                <a:spcPts val="3500"/>
              </a:lnSpc>
              <a:buNone/>
            </a:pPr>
            <a:r>
              <a:rPr lang="en-US" altLang="zh-TW" sz="2800" dirty="0" smtClean="0">
                <a:latin typeface="標楷體" pitchFamily="65" charset="-120"/>
                <a:ea typeface="標楷體" pitchFamily="65" charset="-120"/>
              </a:rPr>
              <a:t>4.</a:t>
            </a:r>
            <a:r>
              <a:rPr lang="zh-TW" altLang="en-US" sz="2800" dirty="0">
                <a:latin typeface="標楷體" pitchFamily="65" charset="-120"/>
                <a:ea typeface="標楷體" pitchFamily="65" charset="-120"/>
              </a:rPr>
              <a:t>公立學校校長及其</a:t>
            </a:r>
            <a:r>
              <a:rPr lang="zh-TW" altLang="en-US" sz="2800" dirty="0" smtClean="0">
                <a:latin typeface="標楷體" pitchFamily="65" charset="-120"/>
                <a:ea typeface="標楷體" pitchFamily="65" charset="-120"/>
              </a:rPr>
              <a:t>教職員非身分公務員</a:t>
            </a:r>
            <a:endParaRPr lang="en-US" altLang="zh-TW" sz="2800" dirty="0" smtClean="0">
              <a:latin typeface="標楷體" pitchFamily="65" charset="-120"/>
              <a:ea typeface="標楷體" pitchFamily="65" charset="-120"/>
            </a:endParaRPr>
          </a:p>
          <a:p>
            <a:pPr marL="900113" indent="-360363">
              <a:lnSpc>
                <a:spcPts val="3500"/>
              </a:lnSpc>
              <a:buNone/>
            </a:pPr>
            <a:r>
              <a:rPr lang="en-US" altLang="zh-TW" sz="2800" dirty="0" smtClean="0">
                <a:latin typeface="標楷體" pitchFamily="65" charset="-120"/>
                <a:ea typeface="標楷體" pitchFamily="65" charset="-120"/>
              </a:rPr>
              <a:t>5.</a:t>
            </a:r>
            <a:r>
              <a:rPr lang="zh-TW" altLang="en-US" sz="2800" dirty="0" smtClean="0">
                <a:latin typeface="標楷體" pitchFamily="65" charset="-120"/>
                <a:ea typeface="標楷體" pitchFamily="65" charset="-120"/>
              </a:rPr>
              <a:t>最高法院</a:t>
            </a:r>
            <a:r>
              <a:rPr lang="en-US" sz="2800" dirty="0" smtClean="0">
                <a:latin typeface="標楷體" pitchFamily="65" charset="-120"/>
                <a:ea typeface="標楷體" pitchFamily="65" charset="-120"/>
              </a:rPr>
              <a:t>97</a:t>
            </a:r>
            <a:r>
              <a:rPr lang="zh-TW" altLang="en-US" sz="2800" dirty="0" smtClean="0">
                <a:latin typeface="標楷體" pitchFamily="65" charset="-120"/>
                <a:ea typeface="標楷體" pitchFamily="65" charset="-120"/>
              </a:rPr>
              <a:t>年度台上字第</a:t>
            </a:r>
            <a:r>
              <a:rPr lang="en-US" sz="2800" dirty="0" smtClean="0">
                <a:latin typeface="標楷體" pitchFamily="65" charset="-120"/>
                <a:ea typeface="標楷體" pitchFamily="65" charset="-120"/>
              </a:rPr>
              <a:t>4483</a:t>
            </a:r>
            <a:r>
              <a:rPr lang="zh-TW" altLang="en-US" sz="2800" dirty="0" smtClean="0">
                <a:latin typeface="標楷體" pitchFamily="65" charset="-120"/>
                <a:ea typeface="標楷體" pitchFamily="65" charset="-120"/>
              </a:rPr>
              <a:t>號判決，持相同見解</a:t>
            </a:r>
            <a:endParaRPr lang="zh-TW" altLang="en-US" sz="2800" dirty="0">
              <a:latin typeface="標楷體" pitchFamily="65" charset="-120"/>
              <a:ea typeface="標楷體" pitchFamily="65" charset="-12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179388" algn="l"/>
            <a:r>
              <a:rPr lang="en-US" altLang="zh-TW" sz="2800" b="1" dirty="0" smtClean="0">
                <a:solidFill>
                  <a:srgbClr val="00B0F0"/>
                </a:solidFill>
                <a:latin typeface="標楷體" pitchFamily="65" charset="-120"/>
                <a:ea typeface="標楷體" pitchFamily="65" charset="-120"/>
              </a:rPr>
              <a:t>(</a:t>
            </a:r>
            <a:r>
              <a:rPr lang="zh-TW" altLang="en-US" sz="2800" b="1" dirty="0" smtClean="0">
                <a:solidFill>
                  <a:srgbClr val="00B0F0"/>
                </a:solidFill>
                <a:latin typeface="標楷體" pitchFamily="65" charset="-120"/>
                <a:ea typeface="標楷體" pitchFamily="65" charset="-120"/>
              </a:rPr>
              <a:t>三</a:t>
            </a:r>
            <a:r>
              <a:rPr lang="en-US" altLang="zh-TW" sz="2800" b="1" dirty="0" smtClean="0">
                <a:solidFill>
                  <a:srgbClr val="00B0F0"/>
                </a:solidFill>
                <a:latin typeface="標楷體" pitchFamily="65" charset="-120"/>
                <a:ea typeface="標楷體" pitchFamily="65" charset="-120"/>
              </a:rPr>
              <a:t>)</a:t>
            </a:r>
            <a:r>
              <a:rPr lang="zh-TW" altLang="en-US" sz="2800" b="1" dirty="0">
                <a:solidFill>
                  <a:srgbClr val="00B0F0"/>
                </a:solidFill>
                <a:latin typeface="標楷體" pitchFamily="65" charset="-120"/>
                <a:ea typeface="標楷體" pitchFamily="65" charset="-120"/>
              </a:rPr>
              <a:t>公立大學教師是否</a:t>
            </a:r>
            <a:r>
              <a:rPr lang="zh-TW" altLang="en-US" sz="2800" b="1" dirty="0" smtClean="0">
                <a:solidFill>
                  <a:srgbClr val="00B0F0"/>
                </a:solidFill>
                <a:latin typeface="標楷體" pitchFamily="65" charset="-120"/>
                <a:ea typeface="標楷體" pitchFamily="65" charset="-120"/>
              </a:rPr>
              <a:t>為授權公務員？</a:t>
            </a:r>
            <a:endParaRPr lang="zh-TW" altLang="en-US" sz="2800" b="1" dirty="0">
              <a:solidFill>
                <a:srgbClr val="00B0F0"/>
              </a:solidFill>
              <a:latin typeface="標楷體" pitchFamily="65" charset="-120"/>
              <a:ea typeface="標楷體" pitchFamily="65" charset="-120"/>
            </a:endParaRPr>
          </a:p>
        </p:txBody>
      </p:sp>
      <p:sp>
        <p:nvSpPr>
          <p:cNvPr id="3" name="內容版面配置區 2"/>
          <p:cNvSpPr>
            <a:spLocks noGrp="1"/>
          </p:cNvSpPr>
          <p:nvPr>
            <p:ph idx="1"/>
          </p:nvPr>
        </p:nvSpPr>
        <p:spPr>
          <a:xfrm>
            <a:off x="500034" y="1214422"/>
            <a:ext cx="8286808" cy="5214974"/>
          </a:xfrm>
        </p:spPr>
        <p:txBody>
          <a:bodyPr>
            <a:noAutofit/>
          </a:bodyPr>
          <a:lstStyle/>
          <a:p>
            <a:pPr marL="989013" indent="-449263" algn="just">
              <a:lnSpc>
                <a:spcPts val="3400"/>
              </a:lnSpc>
              <a:buNone/>
            </a:pPr>
            <a:r>
              <a:rPr lang="en-US" altLang="zh-TW" sz="2800" b="1" dirty="0" smtClean="0">
                <a:solidFill>
                  <a:srgbClr val="7030A0"/>
                </a:solidFill>
                <a:latin typeface="標楷體" pitchFamily="65" charset="-120"/>
                <a:ea typeface="標楷體" pitchFamily="65" charset="-120"/>
              </a:rPr>
              <a:t>1.</a:t>
            </a:r>
            <a:r>
              <a:rPr lang="zh-TW" altLang="en-US" sz="2800" b="1" dirty="0" smtClean="0">
                <a:solidFill>
                  <a:srgbClr val="7030A0"/>
                </a:solidFill>
                <a:latin typeface="標楷體" pitchFamily="65" charset="-120"/>
                <a:ea typeface="標楷體" pitchFamily="65" charset="-120"/>
              </a:rPr>
              <a:t>授權公務員之概念</a:t>
            </a:r>
            <a:endParaRPr lang="en-US" altLang="zh-TW" sz="2800" b="1" dirty="0" smtClean="0">
              <a:solidFill>
                <a:srgbClr val="7030A0"/>
              </a:solidFill>
              <a:latin typeface="標楷體" pitchFamily="65" charset="-120"/>
              <a:ea typeface="標楷體" pitchFamily="65" charset="-120"/>
            </a:endParaRPr>
          </a:p>
          <a:p>
            <a:pPr marL="989013" indent="-449263" algn="just">
              <a:lnSpc>
                <a:spcPts val="3400"/>
              </a:lnSpc>
              <a:buNone/>
            </a:pPr>
            <a:r>
              <a:rPr lang="en-US" altLang="zh-TW" sz="2800" dirty="0" smtClean="0">
                <a:latin typeface="標楷體" pitchFamily="65" charset="-120"/>
                <a:ea typeface="標楷體" pitchFamily="65" charset="-120"/>
              </a:rPr>
              <a:t>(1)</a:t>
            </a:r>
            <a:r>
              <a:rPr lang="zh-TW" altLang="en-US" sz="2800" dirty="0" smtClean="0">
                <a:solidFill>
                  <a:srgbClr val="C00000"/>
                </a:solidFill>
                <a:latin typeface="標楷體" pitchFamily="65" charset="-120"/>
                <a:ea typeface="標楷體" pitchFamily="65" charset="-120"/>
              </a:rPr>
              <a:t>採職務公務員概念</a:t>
            </a:r>
            <a:r>
              <a:rPr lang="zh-TW" altLang="en-US" sz="2800" dirty="0" smtClean="0">
                <a:latin typeface="標楷體" pitchFamily="65" charset="-120"/>
                <a:ea typeface="標楷體" pitchFamily="65" charset="-120"/>
              </a:rPr>
              <a:t>，以所執行職務為準</a:t>
            </a:r>
            <a:endParaRPr lang="en-US" altLang="zh-TW" sz="2800" dirty="0" smtClean="0">
              <a:latin typeface="標楷體" pitchFamily="65" charset="-120"/>
              <a:ea typeface="標楷體" pitchFamily="65" charset="-120"/>
            </a:endParaRPr>
          </a:p>
          <a:p>
            <a:pPr marL="1079500" indent="-539750" algn="just">
              <a:lnSpc>
                <a:spcPts val="3400"/>
              </a:lnSpc>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視其</a:t>
            </a:r>
            <a:r>
              <a:rPr lang="zh-TW" altLang="en-US" sz="2800" dirty="0" smtClean="0">
                <a:solidFill>
                  <a:srgbClr val="C00000"/>
                </a:solidFill>
                <a:latin typeface="標楷體" pitchFamily="65" charset="-120"/>
                <a:ea typeface="標楷體" pitchFamily="65" charset="-120"/>
              </a:rPr>
              <a:t>具體的職務行為是否屬於行使國家統治權作用之行為</a:t>
            </a:r>
            <a:r>
              <a:rPr lang="zh-TW" altLang="en-US" sz="2800" dirty="0" smtClean="0">
                <a:latin typeface="標楷體" pitchFamily="65" charset="-120"/>
                <a:ea typeface="標楷體" pitchFamily="65" charset="-120"/>
              </a:rPr>
              <a:t>，而決定其是否為刑法上之公務員</a:t>
            </a:r>
            <a:endParaRPr lang="en-US" altLang="zh-TW" sz="2800" dirty="0" smtClean="0">
              <a:latin typeface="標楷體" pitchFamily="65" charset="-120"/>
              <a:ea typeface="標楷體" pitchFamily="65" charset="-120"/>
            </a:endParaRPr>
          </a:p>
          <a:p>
            <a:pPr marL="1079500" indent="-539750" algn="just">
              <a:lnSpc>
                <a:spcPts val="3400"/>
              </a:lnSpc>
              <a:buNone/>
            </a:pPr>
            <a:r>
              <a:rPr lang="en-US" altLang="zh-TW" sz="2800" dirty="0" smtClean="0">
                <a:latin typeface="標楷體" pitchFamily="65" charset="-120"/>
                <a:ea typeface="標楷體" pitchFamily="65" charset="-120"/>
              </a:rPr>
              <a:t>(3)</a:t>
            </a:r>
            <a:r>
              <a:rPr lang="zh-TW" altLang="en-US" sz="2800" dirty="0" smtClean="0">
                <a:latin typeface="標楷體" pitchFamily="65" charset="-120"/>
                <a:ea typeface="標楷體" pitchFamily="65" charset="-120"/>
              </a:rPr>
              <a:t>所謂「其他」之人員，除身分公務員以外，包括非行使統治權作用之國家或地方自治團體所屬機關之人員、團體或私人等在內</a:t>
            </a:r>
            <a:endParaRPr lang="en-US" altLang="zh-TW" sz="2800" dirty="0" smtClean="0">
              <a:latin typeface="標楷體" pitchFamily="65" charset="-120"/>
              <a:ea typeface="標楷體" pitchFamily="65" charset="-120"/>
            </a:endParaRPr>
          </a:p>
          <a:p>
            <a:pPr marL="989013" indent="-449263" algn="just">
              <a:lnSpc>
                <a:spcPts val="3400"/>
              </a:lnSpc>
              <a:buNone/>
            </a:pPr>
            <a:r>
              <a:rPr lang="en-US" altLang="zh-TW" sz="2800" dirty="0" smtClean="0">
                <a:latin typeface="標楷體" pitchFamily="65" charset="-120"/>
                <a:ea typeface="標楷體" pitchFamily="65" charset="-120"/>
              </a:rPr>
              <a:t>(4)</a:t>
            </a:r>
            <a:r>
              <a:rPr lang="zh-TW" altLang="en-US" sz="2800" dirty="0" smtClean="0">
                <a:latin typeface="標楷體" pitchFamily="65" charset="-120"/>
                <a:ea typeface="標楷體" pitchFamily="65" charset="-120"/>
              </a:rPr>
              <a:t>公共事務，須為</a:t>
            </a:r>
            <a:r>
              <a:rPr lang="zh-TW" altLang="en-US" sz="2800" dirty="0" smtClean="0">
                <a:solidFill>
                  <a:srgbClr val="C00000"/>
                </a:solidFill>
                <a:latin typeface="標楷體" pitchFamily="65" charset="-120"/>
                <a:ea typeface="標楷體" pitchFamily="65" charset="-120"/>
              </a:rPr>
              <a:t>具有公權力性質之事務</a:t>
            </a:r>
            <a:endParaRPr lang="en-US" altLang="zh-TW" sz="2800" dirty="0" smtClean="0">
              <a:solidFill>
                <a:srgbClr val="C00000"/>
              </a:solidFill>
              <a:latin typeface="標楷體" pitchFamily="65" charset="-120"/>
              <a:ea typeface="標楷體" pitchFamily="65" charset="-120"/>
            </a:endParaRPr>
          </a:p>
          <a:p>
            <a:pPr marL="989013" indent="-449263" algn="just">
              <a:lnSpc>
                <a:spcPts val="4000"/>
              </a:lnSpc>
              <a:buNone/>
              <a:tabLst>
                <a:tab pos="900113" algn="l"/>
              </a:tabLst>
            </a:pPr>
            <a:endParaRPr lang="zh-TW" altLang="en-US" sz="2000" dirty="0">
              <a:latin typeface="標楷體" pitchFamily="65" charset="-120"/>
              <a:ea typeface="標楷體" pitchFamily="65" charset="-12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57224" y="357166"/>
            <a:ext cx="7729534" cy="1000124"/>
          </a:xfrm>
        </p:spPr>
        <p:txBody>
          <a:bodyPr>
            <a:noAutofit/>
          </a:bodyPr>
          <a:lstStyle/>
          <a:p>
            <a:pPr indent="360363" algn="l"/>
            <a:r>
              <a:rPr lang="en-US" altLang="zh-TW" sz="2800" dirty="0" smtClean="0">
                <a:latin typeface="標楷體" pitchFamily="65" charset="-120"/>
                <a:ea typeface="標楷體" pitchFamily="65" charset="-120"/>
              </a:rPr>
              <a:t>(6</a:t>
            </a:r>
            <a:r>
              <a:rPr lang="en-US" altLang="zh-TW" sz="2800" dirty="0" smtClean="0">
                <a:solidFill>
                  <a:srgbClr val="C00000"/>
                </a:solidFill>
                <a:latin typeface="標楷體" pitchFamily="65" charset="-120"/>
                <a:ea typeface="標楷體" pitchFamily="65" charset="-120"/>
              </a:rPr>
              <a:t>)</a:t>
            </a:r>
            <a:r>
              <a:rPr lang="zh-TW" altLang="en-US" sz="2800" dirty="0" smtClean="0">
                <a:solidFill>
                  <a:srgbClr val="C00000"/>
                </a:solidFill>
                <a:latin typeface="標楷體" pitchFamily="65" charset="-120"/>
                <a:ea typeface="標楷體" pitchFamily="65" charset="-120"/>
              </a:rPr>
              <a:t> 須有法令授權</a:t>
            </a:r>
            <a:r>
              <a:rPr lang="en-US" altLang="zh-TW" sz="2800" dirty="0" smtClean="0">
                <a:solidFill>
                  <a:srgbClr val="C00000"/>
                </a:solidFill>
                <a:latin typeface="標楷體" pitchFamily="65" charset="-120"/>
                <a:ea typeface="標楷體" pitchFamily="65" charset="-120"/>
              </a:rPr>
              <a:t/>
            </a:r>
            <a:br>
              <a:rPr lang="en-US" altLang="zh-TW" sz="2800" dirty="0" smtClean="0">
                <a:solidFill>
                  <a:srgbClr val="C00000"/>
                </a:solidFill>
                <a:latin typeface="標楷體" pitchFamily="65" charset="-120"/>
                <a:ea typeface="標楷體" pitchFamily="65" charset="-120"/>
              </a:rPr>
            </a:br>
            <a:endParaRPr lang="zh-TW" altLang="en-US" sz="2800" dirty="0">
              <a:solidFill>
                <a:srgbClr val="C00000"/>
              </a:solidFill>
              <a:latin typeface="標楷體" pitchFamily="65" charset="-120"/>
              <a:ea typeface="標楷體" pitchFamily="65" charset="-120"/>
            </a:endParaRPr>
          </a:p>
        </p:txBody>
      </p:sp>
      <p:sp>
        <p:nvSpPr>
          <p:cNvPr id="3" name="內容版面配置區 2"/>
          <p:cNvSpPr>
            <a:spLocks noGrp="1"/>
          </p:cNvSpPr>
          <p:nvPr>
            <p:ph idx="1"/>
          </p:nvPr>
        </p:nvSpPr>
        <p:spPr>
          <a:xfrm>
            <a:off x="642910" y="928670"/>
            <a:ext cx="8143932" cy="5286412"/>
          </a:xfrm>
        </p:spPr>
        <p:txBody>
          <a:bodyPr>
            <a:normAutofit/>
          </a:bodyPr>
          <a:lstStyle/>
          <a:p>
            <a:pPr marL="989013" indent="-269875" algn="just">
              <a:lnSpc>
                <a:spcPts val="3900"/>
              </a:lnSpc>
              <a:buNone/>
            </a:pPr>
            <a:r>
              <a:rPr lang="zh-TW" altLang="en-US" sz="2800" dirty="0" smtClean="0">
                <a:latin typeface="標楷體" pitchFamily="65" charset="-120"/>
                <a:ea typeface="標楷體" pitchFamily="65" charset="-120"/>
              </a:rPr>
              <a:t>Ａ</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依政府採購法規定</a:t>
            </a:r>
            <a:endParaRPr lang="en-US" altLang="zh-TW" sz="2800" dirty="0" smtClean="0">
              <a:latin typeface="標楷體" pitchFamily="65" charset="-120"/>
              <a:ea typeface="標楷體" pitchFamily="65" charset="-120"/>
            </a:endParaRPr>
          </a:p>
          <a:p>
            <a:pPr marL="1258888" indent="-539750" algn="just">
              <a:lnSpc>
                <a:spcPts val="3900"/>
              </a:lnSpc>
              <a:buNone/>
            </a:pPr>
            <a:r>
              <a:rPr lang="zh-TW" altLang="en-US" sz="2800" spc="-180" dirty="0" smtClean="0">
                <a:latin typeface="標楷體" pitchFamily="65" charset="-120"/>
                <a:ea typeface="標楷體" pitchFamily="65" charset="-120"/>
              </a:rPr>
              <a:t>Ｂ</a:t>
            </a:r>
            <a:r>
              <a:rPr lang="en-US" altLang="zh-TW" sz="2800" spc="-18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公立學校舉辦考試錄取學生</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司法院院字第</a:t>
            </a:r>
            <a:r>
              <a:rPr lang="en-US" sz="2800" dirty="0" smtClean="0">
                <a:latin typeface="標楷體" pitchFamily="65" charset="-120"/>
                <a:ea typeface="標楷體" pitchFamily="65" charset="-120"/>
              </a:rPr>
              <a:t>382</a:t>
            </a:r>
            <a:r>
              <a:rPr lang="zh-TW" altLang="en-US" sz="2800" dirty="0" smtClean="0">
                <a:latin typeface="標楷體" pitchFamily="65" charset="-120"/>
                <a:ea typeface="標楷體" pitchFamily="65" charset="-120"/>
              </a:rPr>
              <a:t>號解釋</a:t>
            </a:r>
            <a:r>
              <a:rPr lang="en-US" altLang="zh-TW" sz="2800" dirty="0" smtClean="0">
                <a:latin typeface="標楷體" pitchFamily="65" charset="-120"/>
                <a:ea typeface="標楷體" pitchFamily="65" charset="-120"/>
              </a:rPr>
              <a:t>)</a:t>
            </a:r>
          </a:p>
          <a:p>
            <a:pPr marL="1258888" indent="-539750" algn="just">
              <a:lnSpc>
                <a:spcPts val="3900"/>
              </a:lnSpc>
              <a:buNone/>
            </a:pPr>
            <a:r>
              <a:rPr lang="zh-TW" altLang="en-US" sz="2800" spc="-180" dirty="0" smtClean="0">
                <a:latin typeface="標楷體" pitchFamily="65" charset="-120"/>
                <a:ea typeface="標楷體" pitchFamily="65" charset="-120"/>
              </a:rPr>
              <a:t>Ｃ</a:t>
            </a:r>
            <a:r>
              <a:rPr lang="en-US" altLang="zh-TW" sz="2800" spc="-18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各大學校、院、系（所）教師評審委員會委員</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司法院院字第</a:t>
            </a:r>
            <a:r>
              <a:rPr lang="en-US" sz="2800" dirty="0" smtClean="0">
                <a:latin typeface="標楷體" pitchFamily="65" charset="-120"/>
                <a:ea typeface="標楷體" pitchFamily="65" charset="-120"/>
              </a:rPr>
              <a:t>462</a:t>
            </a:r>
            <a:r>
              <a:rPr lang="zh-TW" altLang="en-US" sz="2800" dirty="0" smtClean="0">
                <a:latin typeface="標楷體" pitchFamily="65" charset="-120"/>
                <a:ea typeface="標楷體" pitchFamily="65" charset="-120"/>
              </a:rPr>
              <a:t>號解釋</a:t>
            </a:r>
            <a:r>
              <a:rPr lang="en-US" altLang="zh-TW" sz="2800" dirty="0" smtClean="0">
                <a:latin typeface="標楷體" pitchFamily="65" charset="-120"/>
                <a:ea typeface="標楷體" pitchFamily="65" charset="-120"/>
              </a:rPr>
              <a:t>)</a:t>
            </a:r>
          </a:p>
          <a:p>
            <a:pPr marL="1258888" indent="-539750" algn="just">
              <a:lnSpc>
                <a:spcPts val="3900"/>
              </a:lnSpc>
              <a:buNone/>
            </a:pPr>
            <a:r>
              <a:rPr lang="zh-TW" altLang="en-US" sz="2800" spc="-180" dirty="0" smtClean="0">
                <a:latin typeface="標楷體" pitchFamily="65" charset="-120"/>
                <a:ea typeface="標楷體" pitchFamily="65" charset="-120"/>
              </a:rPr>
              <a:t>Ｄ</a:t>
            </a:r>
            <a:r>
              <a:rPr lang="en-US" altLang="zh-TW" sz="2800" spc="-18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農田水利會之會長及各級專任職員</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農田水利會組織通則第</a:t>
            </a:r>
            <a:r>
              <a:rPr lang="en-US" sz="2800" dirty="0" smtClean="0">
                <a:latin typeface="標楷體" pitchFamily="65" charset="-120"/>
                <a:ea typeface="標楷體" pitchFamily="65" charset="-120"/>
              </a:rPr>
              <a:t>23</a:t>
            </a:r>
            <a:r>
              <a:rPr lang="zh-TW" altLang="en-US" sz="2800" dirty="0" smtClean="0">
                <a:latin typeface="標楷體" pitchFamily="65" charset="-120"/>
                <a:ea typeface="標楷體" pitchFamily="65" charset="-120"/>
              </a:rPr>
              <a:t>條</a:t>
            </a:r>
            <a:r>
              <a:rPr lang="en-US" altLang="zh-TW" sz="2800" dirty="0" smtClean="0">
                <a:latin typeface="標楷體" pitchFamily="65" charset="-120"/>
                <a:ea typeface="標楷體" pitchFamily="65" charset="-120"/>
              </a:rPr>
              <a:t>)</a:t>
            </a:r>
            <a:endParaRPr lang="zh-TW" altLang="en-US" sz="2800" spc="-180" dirty="0">
              <a:latin typeface="標楷體" pitchFamily="65" charset="-120"/>
              <a:ea typeface="標楷體" pitchFamily="65" charset="-12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539750" algn="l"/>
            <a:r>
              <a:rPr lang="en-US" altLang="zh-TW" sz="2800" dirty="0" smtClean="0">
                <a:latin typeface="標楷體" pitchFamily="65" charset="-120"/>
                <a:ea typeface="標楷體" pitchFamily="65" charset="-120"/>
              </a:rPr>
              <a:t>(7)</a:t>
            </a:r>
            <a:r>
              <a:rPr lang="zh-TW" altLang="en-US" sz="2800" dirty="0" smtClean="0">
                <a:latin typeface="標楷體" pitchFamily="65" charset="-120"/>
                <a:ea typeface="標楷體" pitchFamily="65" charset="-120"/>
              </a:rPr>
              <a:t>依政府採購法規定，須具有以下三個要件：</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428596" y="928670"/>
            <a:ext cx="8286808" cy="5429288"/>
          </a:xfrm>
        </p:spPr>
        <p:txBody>
          <a:bodyPr>
            <a:normAutofit/>
          </a:bodyPr>
          <a:lstStyle/>
          <a:p>
            <a:pPr marL="1169988" indent="-450850" algn="just">
              <a:lnSpc>
                <a:spcPts val="3400"/>
              </a:lnSpc>
              <a:buNone/>
            </a:pPr>
            <a:r>
              <a:rPr lang="zh-TW" altLang="en-US" sz="2800" dirty="0" smtClean="0">
                <a:latin typeface="標楷體" pitchFamily="65" charset="-120"/>
                <a:ea typeface="標楷體" pitchFamily="65" charset="-120"/>
              </a:rPr>
              <a:t>Ａ</a:t>
            </a:r>
            <a:r>
              <a:rPr lang="en-US" altLang="zh-TW" sz="2800" dirty="0" smtClean="0">
                <a:latin typeface="標楷體" pitchFamily="65" charset="-120"/>
                <a:ea typeface="標楷體" pitchFamily="65" charset="-120"/>
              </a:rPr>
              <a:t>.</a:t>
            </a:r>
            <a:r>
              <a:rPr lang="zh-TW" altLang="en-US" sz="2800" dirty="0" smtClean="0">
                <a:solidFill>
                  <a:srgbClr val="C00000"/>
                </a:solidFill>
                <a:latin typeface="標楷體" pitchFamily="65" charset="-120"/>
                <a:ea typeface="標楷體" pitchFamily="65" charset="-120"/>
              </a:rPr>
              <a:t>以政府機關適用政府採購法為前提</a:t>
            </a:r>
            <a:endParaRPr lang="en-US" altLang="zh-TW" sz="2800" dirty="0" smtClean="0">
              <a:solidFill>
                <a:srgbClr val="C00000"/>
              </a:solidFill>
              <a:latin typeface="標楷體" pitchFamily="65" charset="-120"/>
              <a:ea typeface="標楷體" pitchFamily="65" charset="-120"/>
            </a:endParaRPr>
          </a:p>
          <a:p>
            <a:pPr marL="1169988" indent="-450850" algn="just">
              <a:lnSpc>
                <a:spcPts val="3400"/>
              </a:lnSpc>
              <a:buNone/>
            </a:pPr>
            <a:r>
              <a:rPr lang="zh-TW" altLang="en-US" sz="2800" dirty="0" smtClean="0">
                <a:latin typeface="標楷體" pitchFamily="65" charset="-120"/>
                <a:ea typeface="標楷體" pitchFamily="65" charset="-120"/>
              </a:rPr>
              <a:t>Ｂ</a:t>
            </a:r>
            <a:r>
              <a:rPr lang="en-US" altLang="zh-TW" sz="2800" dirty="0" smtClean="0">
                <a:latin typeface="標楷體" pitchFamily="65" charset="-120"/>
                <a:ea typeface="標楷體" pitchFamily="65" charset="-120"/>
              </a:rPr>
              <a:t>.</a:t>
            </a:r>
            <a:r>
              <a:rPr lang="zh-TW" altLang="en-US" sz="2800" dirty="0" smtClean="0">
                <a:solidFill>
                  <a:srgbClr val="C00000"/>
                </a:solidFill>
                <a:latin typeface="標楷體" pitchFamily="65" charset="-120"/>
                <a:ea typeface="標楷體" pitchFamily="65" charset="-120"/>
              </a:rPr>
              <a:t>採購金額須在公告金額以上</a:t>
            </a:r>
            <a:endParaRPr lang="en-US" altLang="zh-TW" sz="2800" dirty="0" smtClean="0">
              <a:solidFill>
                <a:srgbClr val="C00000"/>
              </a:solidFill>
              <a:latin typeface="標楷體" pitchFamily="65" charset="-120"/>
              <a:ea typeface="標楷體" pitchFamily="65" charset="-120"/>
            </a:endParaRPr>
          </a:p>
          <a:p>
            <a:pPr marL="1349375" indent="-630238" algn="just">
              <a:lnSpc>
                <a:spcPts val="3400"/>
              </a:lnSpc>
              <a:buNone/>
            </a:pPr>
            <a:r>
              <a:rPr lang="zh-TW" altLang="en-US" sz="2800" dirty="0" smtClean="0">
                <a:latin typeface="標楷體" pitchFamily="65" charset="-120"/>
                <a:ea typeface="標楷體" pitchFamily="65" charset="-120"/>
              </a:rPr>
              <a:t>Ｃ</a:t>
            </a:r>
            <a:r>
              <a:rPr lang="en-US" altLang="zh-TW" sz="2800" dirty="0" smtClean="0">
                <a:latin typeface="標楷體" pitchFamily="65" charset="-120"/>
                <a:ea typeface="標楷體" pitchFamily="65" charset="-120"/>
              </a:rPr>
              <a:t>.</a:t>
            </a:r>
            <a:r>
              <a:rPr lang="zh-TW" altLang="en-US" sz="2800" dirty="0" smtClean="0">
                <a:solidFill>
                  <a:srgbClr val="C00000"/>
                </a:solidFill>
                <a:latin typeface="標楷體" pitchFamily="65" charset="-120"/>
                <a:ea typeface="標楷體" pitchFamily="65" charset="-120"/>
              </a:rPr>
              <a:t>須有招標、審標、決標等行為</a:t>
            </a:r>
            <a:endParaRPr lang="en-US" altLang="zh-TW" sz="2800" dirty="0" smtClean="0">
              <a:solidFill>
                <a:srgbClr val="C00000"/>
              </a:solidFill>
              <a:latin typeface="標楷體" pitchFamily="65" charset="-120"/>
              <a:ea typeface="標楷體" pitchFamily="65" charset="-120"/>
            </a:endParaRPr>
          </a:p>
          <a:p>
            <a:pPr marL="1079500" indent="-539750" algn="just">
              <a:lnSpc>
                <a:spcPts val="3400"/>
              </a:lnSpc>
              <a:buNone/>
            </a:pPr>
            <a:r>
              <a:rPr lang="en-US" altLang="zh-TW" sz="2800" dirty="0" smtClean="0">
                <a:latin typeface="標楷體" pitchFamily="65" charset="-120"/>
                <a:ea typeface="標楷體" pitchFamily="65" charset="-120"/>
              </a:rPr>
              <a:t>(8)</a:t>
            </a:r>
            <a:r>
              <a:rPr lang="zh-TW" altLang="en-US" sz="2800" dirty="0" smtClean="0">
                <a:latin typeface="標楷體" pitchFamily="65" charset="-120"/>
                <a:ea typeface="標楷體" pitchFamily="65" charset="-120"/>
              </a:rPr>
              <a:t>最高行政法院</a:t>
            </a:r>
            <a:r>
              <a:rPr lang="en-US" altLang="zh-TW" sz="2800" dirty="0" smtClean="0">
                <a:latin typeface="標楷體" pitchFamily="65" charset="-120"/>
                <a:ea typeface="標楷體" pitchFamily="65" charset="-120"/>
              </a:rPr>
              <a:t>93</a:t>
            </a:r>
            <a:r>
              <a:rPr lang="zh-TW" altLang="en-US" sz="2800" dirty="0" smtClean="0">
                <a:latin typeface="標楷體" pitchFamily="65" charset="-120"/>
                <a:ea typeface="標楷體" pitchFamily="65" charset="-120"/>
              </a:rPr>
              <a:t>年度裁字第</a:t>
            </a:r>
            <a:r>
              <a:rPr lang="en-US" altLang="zh-TW" sz="2800" dirty="0" smtClean="0">
                <a:latin typeface="標楷體" pitchFamily="65" charset="-120"/>
                <a:ea typeface="標楷體" pitchFamily="65" charset="-120"/>
              </a:rPr>
              <a:t>625</a:t>
            </a:r>
            <a:r>
              <a:rPr lang="zh-TW" altLang="en-US" sz="2800" dirty="0" smtClean="0">
                <a:latin typeface="標楷體" pitchFamily="65" charset="-120"/>
                <a:ea typeface="標楷體" pitchFamily="65" charset="-120"/>
              </a:rPr>
              <a:t>號判決：政府機關之招標、審標、決標等訂約前之作為為執行公權力的行為，以異議、申訴程序救濟，申訴審議判斷視同訴願決定。訂約後之履約、驗收等爭議，則以調解或仲裁程序解決。關於招標、審標、決標爭議之審議判斷既視同訴願決定，認為</a:t>
            </a:r>
            <a:r>
              <a:rPr lang="zh-TW" altLang="en-US" sz="2800" dirty="0" smtClean="0">
                <a:solidFill>
                  <a:srgbClr val="C00000"/>
                </a:solidFill>
                <a:latin typeface="標楷體" pitchFamily="65" charset="-120"/>
                <a:ea typeface="標楷體" pitchFamily="65" charset="-120"/>
              </a:rPr>
              <a:t>政府機關之招標、審標、決標行為，均係執行公權力之行為</a:t>
            </a:r>
            <a:endParaRPr lang="en-US" altLang="zh-TW" sz="2800" dirty="0" smtClean="0">
              <a:solidFill>
                <a:srgbClr val="C00000"/>
              </a:solidFill>
              <a:latin typeface="標楷體" pitchFamily="65" charset="-120"/>
              <a:ea typeface="標楷體" pitchFamily="65" charset="-120"/>
            </a:endParaRPr>
          </a:p>
          <a:p>
            <a:endParaRPr lang="zh-TW"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marL="1079500" indent="-539750" algn="l"/>
            <a:r>
              <a:rPr lang="en-US" altLang="zh-TW" sz="2800" dirty="0" smtClean="0">
                <a:latin typeface="標楷體" pitchFamily="65" charset="-120"/>
                <a:ea typeface="標楷體" pitchFamily="65" charset="-120"/>
              </a:rPr>
              <a:t>(9)</a:t>
            </a:r>
            <a:r>
              <a:rPr lang="zh-TW" altLang="en-US" sz="2800" dirty="0" smtClean="0">
                <a:latin typeface="標楷體" pitchFamily="65" charset="-120"/>
                <a:ea typeface="標楷體" pitchFamily="65" charset="-120"/>
              </a:rPr>
              <a:t>立法理由欠缺說理</a:t>
            </a: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500034" y="1142984"/>
            <a:ext cx="8215370" cy="4929222"/>
          </a:xfrm>
        </p:spPr>
        <p:txBody>
          <a:bodyPr>
            <a:normAutofit/>
          </a:bodyPr>
          <a:lstStyle/>
          <a:p>
            <a:pPr marL="1079500" indent="0">
              <a:buNone/>
            </a:pPr>
            <a:r>
              <a:rPr lang="zh-TW" altLang="en-US" sz="2800" dirty="0" smtClean="0">
                <a:latin typeface="標楷體" pitchFamily="65" charset="-120"/>
                <a:ea typeface="標楷體" pitchFamily="65" charset="-120"/>
              </a:rPr>
              <a:t>依政府採購法規定的各公立學校、公營事業的承辦、監辦採購等人員，均屬本款後段的其他依法令從事於公共事務而具有法定職務權限的人員</a:t>
            </a:r>
            <a:endParaRPr lang="en-US" altLang="zh-TW" sz="2800" dirty="0" smtClean="0">
              <a:latin typeface="標楷體" pitchFamily="65" charset="-120"/>
              <a:ea typeface="標楷體" pitchFamily="65" charset="-120"/>
            </a:endParaRPr>
          </a:p>
          <a:p>
            <a:pPr marL="1079500" indent="-539750">
              <a:buNone/>
            </a:pPr>
            <a:r>
              <a:rPr lang="en-US" altLang="zh-TW" sz="2800" dirty="0" smtClean="0">
                <a:latin typeface="標楷體" pitchFamily="65" charset="-120"/>
                <a:ea typeface="標楷體" pitchFamily="65" charset="-120"/>
              </a:rPr>
              <a:t>(10)</a:t>
            </a:r>
            <a:r>
              <a:rPr lang="zh-TW" altLang="en-US" sz="2800" dirty="0" smtClean="0">
                <a:latin typeface="標楷體" pitchFamily="65" charset="-120"/>
                <a:ea typeface="標楷體" pitchFamily="65" charset="-120"/>
              </a:rPr>
              <a:t>司法實務未深入思考</a:t>
            </a:r>
            <a:endParaRPr lang="en-US" altLang="zh-TW" sz="2800" dirty="0" smtClean="0">
              <a:latin typeface="標楷體" pitchFamily="65" charset="-120"/>
              <a:ea typeface="標楷體" pitchFamily="65" charset="-120"/>
            </a:endParaRPr>
          </a:p>
          <a:p>
            <a:pPr marL="1079500" indent="0">
              <a:buNone/>
            </a:pPr>
            <a:r>
              <a:rPr lang="zh-TW" altLang="en-US" sz="2800" dirty="0" smtClean="0">
                <a:latin typeface="標楷體" pitchFamily="65" charset="-120"/>
                <a:ea typeface="標楷體" pitchFamily="65" charset="-120"/>
              </a:rPr>
              <a:t>司法實務在援用立法理由時，並未深入分辨及思考依政府採購法規定的各公立學校、公營事業的承辦、監辦採購等人員，何以會因公權力介入甚深，而將其承辦、監辦採購等行為解為係有關公權力的公共事務？</a:t>
            </a:r>
            <a:endParaRPr lang="en-US" altLang="zh-TW" sz="2800" dirty="0" smtClean="0">
              <a:latin typeface="標楷體" pitchFamily="65" charset="-120"/>
              <a:ea typeface="標楷體" pitchFamily="65" charset="-12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pPr marL="1258888" indent="-719138" algn="l"/>
            <a:r>
              <a:rPr lang="en-US" altLang="zh-TW" sz="3100" dirty="0" smtClean="0">
                <a:latin typeface="標楷體" pitchFamily="65" charset="-120"/>
                <a:ea typeface="標楷體" pitchFamily="65" charset="-120"/>
              </a:rPr>
              <a:t>(11)</a:t>
            </a:r>
            <a:r>
              <a:rPr lang="zh-TW" altLang="en-US" sz="3100" dirty="0" smtClean="0">
                <a:latin typeface="標楷體" pitchFamily="65" charset="-120"/>
                <a:ea typeface="標楷體" pitchFamily="65" charset="-120"/>
              </a:rPr>
              <a:t>公立學校、國營事業或公立醫院承辦或監辦採購之人員</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500034" y="1214422"/>
            <a:ext cx="8229600" cy="4525963"/>
          </a:xfrm>
        </p:spPr>
        <p:txBody>
          <a:bodyPr/>
          <a:lstStyle/>
          <a:p>
            <a:pPr marL="1258888" indent="0">
              <a:buNone/>
            </a:pPr>
            <a:r>
              <a:rPr lang="zh-TW" altLang="en-US" sz="2800" dirty="0" smtClean="0">
                <a:latin typeface="標楷體" pitchFamily="65" charset="-120"/>
                <a:ea typeface="標楷體" pitchFamily="65" charset="-120"/>
              </a:rPr>
              <a:t>公立學校、國營事業或公立醫院承辦或監辦採購之人員，依政府採購法之規定承辦或監辦採購業務時，為從事於公權力性質之公共事務，且具有法定職務權限，得認其為授權公務員</a:t>
            </a:r>
            <a:endParaRPr lang="zh-TW" altLang="en-US" sz="2800" dirty="0" smtClean="0"/>
          </a:p>
          <a:p>
            <a:endParaRPr lang="zh-TW"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539750" algn="l"/>
            <a:r>
              <a:rPr lang="en-US" altLang="zh-TW" sz="2800" b="1" spc="-200" dirty="0" smtClean="0">
                <a:solidFill>
                  <a:schemeClr val="accent2"/>
                </a:solidFill>
                <a:latin typeface="標楷體" pitchFamily="65" charset="-120"/>
                <a:ea typeface="標楷體" pitchFamily="65" charset="-120"/>
              </a:rPr>
              <a:t>2.</a:t>
            </a:r>
            <a:r>
              <a:rPr lang="zh-TW" altLang="en-US" sz="2800" b="1" dirty="0" smtClean="0">
                <a:solidFill>
                  <a:schemeClr val="accent2"/>
                </a:solidFill>
                <a:latin typeface="標楷體" pitchFamily="65" charset="-120"/>
                <a:ea typeface="標楷體" pitchFamily="65" charset="-120"/>
              </a:rPr>
              <a:t>最高法院</a:t>
            </a:r>
            <a:r>
              <a:rPr lang="en-US" sz="2800" b="1" dirty="0">
                <a:solidFill>
                  <a:schemeClr val="accent2"/>
                </a:solidFill>
                <a:latin typeface="標楷體" pitchFamily="65" charset="-120"/>
                <a:ea typeface="標楷體" pitchFamily="65" charset="-120"/>
              </a:rPr>
              <a:t>100</a:t>
            </a:r>
            <a:r>
              <a:rPr lang="zh-TW" altLang="en-US" sz="2800" b="1" dirty="0">
                <a:solidFill>
                  <a:schemeClr val="accent2"/>
                </a:solidFill>
                <a:latin typeface="標楷體" pitchFamily="65" charset="-120"/>
                <a:ea typeface="標楷體" pitchFamily="65" charset="-120"/>
              </a:rPr>
              <a:t>年度台上字第</a:t>
            </a:r>
            <a:r>
              <a:rPr lang="en-US" sz="2800" b="1" dirty="0">
                <a:solidFill>
                  <a:schemeClr val="accent2"/>
                </a:solidFill>
                <a:latin typeface="標楷體" pitchFamily="65" charset="-120"/>
                <a:ea typeface="標楷體" pitchFamily="65" charset="-120"/>
              </a:rPr>
              <a:t>459</a:t>
            </a:r>
            <a:r>
              <a:rPr lang="zh-TW" altLang="en-US" sz="2800" b="1" dirty="0">
                <a:solidFill>
                  <a:schemeClr val="accent2"/>
                </a:solidFill>
                <a:latin typeface="標楷體" pitchFamily="65" charset="-120"/>
                <a:ea typeface="標楷體" pitchFamily="65" charset="-120"/>
              </a:rPr>
              <a:t>號刑事判決</a:t>
            </a:r>
          </a:p>
        </p:txBody>
      </p:sp>
      <p:sp>
        <p:nvSpPr>
          <p:cNvPr id="3" name="內容版面配置區 2"/>
          <p:cNvSpPr>
            <a:spLocks noGrp="1"/>
          </p:cNvSpPr>
          <p:nvPr>
            <p:ph idx="1"/>
          </p:nvPr>
        </p:nvSpPr>
        <p:spPr>
          <a:xfrm>
            <a:off x="500034" y="1142984"/>
            <a:ext cx="8143932" cy="5214974"/>
          </a:xfrm>
        </p:spPr>
        <p:txBody>
          <a:bodyPr>
            <a:noAutofit/>
          </a:bodyPr>
          <a:lstStyle/>
          <a:p>
            <a:pPr marL="809625" indent="0" algn="just">
              <a:buNone/>
            </a:pPr>
            <a:r>
              <a:rPr lang="zh-TW" altLang="en-US" sz="2600" dirty="0">
                <a:latin typeface="標楷體" pitchFamily="65" charset="-120"/>
                <a:ea typeface="標楷體" pitchFamily="65" charset="-120"/>
              </a:rPr>
              <a:t>公立學校及國營事業關於承辦或監辦採購之人員，</a:t>
            </a:r>
            <a:r>
              <a:rPr lang="zh-TW" altLang="en-US" sz="2600" dirty="0">
                <a:solidFill>
                  <a:srgbClr val="C00000"/>
                </a:solidFill>
                <a:latin typeface="標楷體" pitchFamily="65" charset="-120"/>
                <a:ea typeface="標楷體" pitchFamily="65" charset="-120"/>
              </a:rPr>
              <a:t>係因以公款從事採購行為，公權力介入甚深，所執行之採購行為，為屬從事公共事務而具有法定職務權限</a:t>
            </a:r>
            <a:r>
              <a:rPr lang="zh-TW" altLang="en-US" sz="2600" dirty="0">
                <a:latin typeface="標楷體" pitchFamily="65" charset="-120"/>
                <a:ea typeface="標楷體" pitchFamily="65" charset="-120"/>
              </a:rPr>
              <a:t>，而認屬刑法第</a:t>
            </a:r>
            <a:r>
              <a:rPr lang="en-US" sz="2600" dirty="0">
                <a:latin typeface="標楷體" pitchFamily="65" charset="-120"/>
                <a:ea typeface="標楷體" pitchFamily="65" charset="-120"/>
              </a:rPr>
              <a:t>10</a:t>
            </a:r>
            <a:r>
              <a:rPr lang="zh-TW" altLang="en-US" sz="2600" dirty="0">
                <a:latin typeface="標楷體" pitchFamily="65" charset="-120"/>
                <a:ea typeface="標楷體" pitchFamily="65" charset="-120"/>
              </a:rPr>
              <a:t>條第</a:t>
            </a:r>
            <a:r>
              <a:rPr lang="en-US" sz="2600" dirty="0">
                <a:latin typeface="標楷體" pitchFamily="65" charset="-120"/>
                <a:ea typeface="標楷體" pitchFamily="65" charset="-120"/>
              </a:rPr>
              <a:t>2</a:t>
            </a:r>
            <a:r>
              <a:rPr lang="zh-TW" altLang="en-US" sz="2600" dirty="0">
                <a:latin typeface="標楷體" pitchFamily="65" charset="-120"/>
                <a:ea typeface="標楷體" pitchFamily="65" charset="-120"/>
              </a:rPr>
              <a:t>項第</a:t>
            </a:r>
            <a:r>
              <a:rPr lang="en-US" sz="2600" dirty="0">
                <a:latin typeface="標楷體" pitchFamily="65" charset="-120"/>
                <a:ea typeface="標楷體" pitchFamily="65" charset="-120"/>
              </a:rPr>
              <a:t>1</a:t>
            </a:r>
            <a:r>
              <a:rPr lang="zh-TW" altLang="en-US" sz="2600" dirty="0">
                <a:latin typeface="標楷體" pitchFamily="65" charset="-120"/>
                <a:ea typeface="標楷體" pitchFamily="65" charset="-120"/>
              </a:rPr>
              <a:t>款後段之「授權公務員」。是公立學校、公立研究機關受政府補助、委託、或出資之科學技術研究發展，如符合科學技術基本法第</a:t>
            </a:r>
            <a:r>
              <a:rPr lang="en-US" sz="2600" dirty="0">
                <a:latin typeface="標楷體" pitchFamily="65" charset="-120"/>
                <a:ea typeface="標楷體" pitchFamily="65" charset="-120"/>
              </a:rPr>
              <a:t>6</a:t>
            </a:r>
            <a:r>
              <a:rPr lang="zh-TW" altLang="en-US" sz="2600" dirty="0">
                <a:latin typeface="標楷體" pitchFamily="65" charset="-120"/>
                <a:ea typeface="標楷體" pitchFamily="65" charset="-120"/>
              </a:rPr>
              <a:t>條第</a:t>
            </a:r>
            <a:r>
              <a:rPr lang="en-US" sz="2600" dirty="0">
                <a:latin typeface="標楷體" pitchFamily="65" charset="-120"/>
                <a:ea typeface="標楷體" pitchFamily="65" charset="-120"/>
              </a:rPr>
              <a:t>3</a:t>
            </a:r>
            <a:r>
              <a:rPr lang="zh-TW" altLang="en-US" sz="2600" dirty="0">
                <a:latin typeface="標楷體" pitchFamily="65" charset="-120"/>
                <a:ea typeface="標楷體" pitchFamily="65" charset="-120"/>
              </a:rPr>
              <a:t>項規定，僅係其辦理採購不適用政府採購法之規定（依該條但書規定，仍應依政府補助科學技術研究發展採購監督管理辦法為之），</a:t>
            </a:r>
            <a:r>
              <a:rPr lang="zh-TW" altLang="en-US" sz="2600" dirty="0">
                <a:solidFill>
                  <a:srgbClr val="C00000"/>
                </a:solidFill>
                <a:latin typeface="標楷體" pitchFamily="65" charset="-120"/>
                <a:ea typeface="標楷體" pitchFamily="65" charset="-120"/>
              </a:rPr>
              <a:t>但其承辦或監辦採購人員，就其從事採購行為，乃屬「授權公務員」</a:t>
            </a:r>
            <a:r>
              <a:rPr lang="zh-TW" altLang="en-US" sz="2600" dirty="0">
                <a:latin typeface="標楷體" pitchFamily="65" charset="-120"/>
                <a:ea typeface="標楷體" pitchFamily="65" charset="-120"/>
              </a:rPr>
              <a:t>，倘其辦理採購有貪污、舞弊情事，自仍有貪污治罪條例之適用</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360363" algn="l"/>
            <a:r>
              <a:rPr lang="en-US" altLang="zh-TW" sz="3000" dirty="0" smtClean="0">
                <a:latin typeface="標楷體" pitchFamily="65" charset="-120"/>
                <a:ea typeface="標楷體" pitchFamily="65" charset="-120"/>
              </a:rPr>
              <a:t>(1)</a:t>
            </a:r>
            <a:r>
              <a:rPr lang="zh-TW" altLang="en-US" sz="3000" dirty="0">
                <a:latin typeface="標楷體" pitchFamily="65" charset="-120"/>
                <a:ea typeface="標楷體" pitchFamily="65" charset="-120"/>
              </a:rPr>
              <a:t>此項判決所生疑義</a:t>
            </a:r>
          </a:p>
        </p:txBody>
      </p:sp>
      <p:sp>
        <p:nvSpPr>
          <p:cNvPr id="3" name="內容版面配置區 2"/>
          <p:cNvSpPr>
            <a:spLocks noGrp="1"/>
          </p:cNvSpPr>
          <p:nvPr>
            <p:ph idx="1"/>
          </p:nvPr>
        </p:nvSpPr>
        <p:spPr>
          <a:xfrm>
            <a:off x="571472" y="1214422"/>
            <a:ext cx="8143932" cy="5143536"/>
          </a:xfrm>
        </p:spPr>
        <p:txBody>
          <a:bodyPr/>
          <a:lstStyle/>
          <a:p>
            <a:pPr marL="864000" indent="-539750">
              <a:buNone/>
            </a:pPr>
            <a:r>
              <a:rPr lang="zh-TW" altLang="en-US" sz="2800" dirty="0" smtClean="0">
                <a:latin typeface="標楷體" pitchFamily="65" charset="-120"/>
                <a:ea typeface="標楷體" pitchFamily="65" charset="-120"/>
              </a:rPr>
              <a:t>甲</a:t>
            </a:r>
            <a:r>
              <a:rPr lang="en-US" altLang="zh-TW"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該判決認為</a:t>
            </a:r>
            <a:r>
              <a:rPr lang="zh-TW" altLang="en-US" sz="2800" dirty="0" smtClean="0">
                <a:latin typeface="標楷體" pitchFamily="65" charset="-120"/>
                <a:ea typeface="標楷體" pitchFamily="65" charset="-120"/>
              </a:rPr>
              <a:t>，</a:t>
            </a:r>
            <a:r>
              <a:rPr lang="zh-TW" altLang="en-US" sz="2800" dirty="0">
                <a:solidFill>
                  <a:srgbClr val="C00000"/>
                </a:solidFill>
                <a:latin typeface="標楷體" pitchFamily="65" charset="-120"/>
                <a:ea typeface="標楷體" pitchFamily="65" charset="-120"/>
              </a:rPr>
              <a:t>以公款從事採購行為</a:t>
            </a:r>
            <a:r>
              <a:rPr lang="zh-TW" altLang="en-US" sz="2800" dirty="0">
                <a:latin typeface="標楷體" pitchFamily="65" charset="-120"/>
                <a:ea typeface="標楷體" pitchFamily="65" charset="-120"/>
              </a:rPr>
              <a:t>，公權力介入甚</a:t>
            </a:r>
            <a:r>
              <a:rPr lang="zh-TW" altLang="en-US" sz="2800" dirty="0" smtClean="0">
                <a:latin typeface="標楷體" pitchFamily="65" charset="-120"/>
                <a:ea typeface="標楷體" pitchFamily="65" charset="-120"/>
              </a:rPr>
              <a:t>深，屬授權公務員</a:t>
            </a:r>
            <a:endParaRPr lang="en-US" altLang="zh-TW" sz="2800" dirty="0" smtClean="0">
              <a:latin typeface="標楷體" pitchFamily="65" charset="-120"/>
              <a:ea typeface="標楷體" pitchFamily="65" charset="-120"/>
            </a:endParaRPr>
          </a:p>
          <a:p>
            <a:pPr marL="864000" indent="-360363">
              <a:buNone/>
            </a:pP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如非</a:t>
            </a:r>
            <a:r>
              <a:rPr lang="zh-TW" altLang="en-US" sz="2800" dirty="0">
                <a:latin typeface="標楷體" pitchFamily="65" charset="-120"/>
                <a:ea typeface="標楷體" pitchFamily="65" charset="-120"/>
              </a:rPr>
              <a:t>適用政府採購法之規定，亦無招標、審標、決標等行為，且其採購金額亦未在公告金額以上，既非執行具有公權力性質之公共事務，縱以公款從事採購行為，仍難認其</a:t>
            </a:r>
            <a:r>
              <a:rPr lang="zh-TW" altLang="en-US" sz="2800" dirty="0" smtClean="0">
                <a:latin typeface="標楷體" pitchFamily="65" charset="-120"/>
                <a:ea typeface="標楷體" pitchFamily="65" charset="-120"/>
              </a:rPr>
              <a:t>為授權公務員</a:t>
            </a:r>
            <a:endParaRPr lang="en-US" altLang="zh-TW" sz="2800" dirty="0" smtClean="0">
              <a:latin typeface="標楷體" pitchFamily="65" charset="-120"/>
              <a:ea typeface="標楷體" pitchFamily="65" charset="-120"/>
            </a:endParaRPr>
          </a:p>
          <a:p>
            <a:pPr marL="900113" indent="-450850">
              <a:buNone/>
            </a:pPr>
            <a:endParaRPr lang="zh-TW" altLang="en-US" dirty="0">
              <a:latin typeface="標楷體" pitchFamily="65" charset="-120"/>
              <a:ea typeface="標楷體" pitchFamily="65" charset="-12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269875" algn="l"/>
            <a:r>
              <a:rPr lang="zh-TW" altLang="en-US" sz="2800" dirty="0" smtClean="0">
                <a:latin typeface="標楷體" pitchFamily="65" charset="-120"/>
                <a:ea typeface="標楷體" pitchFamily="65" charset="-120"/>
              </a:rPr>
              <a:t>乙</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該判決認為，依科學技術基本法規定，政府補</a:t>
            </a: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428596" y="1000108"/>
            <a:ext cx="8215370" cy="5286412"/>
          </a:xfrm>
        </p:spPr>
        <p:txBody>
          <a:bodyPr>
            <a:normAutofit/>
          </a:bodyPr>
          <a:lstStyle/>
          <a:p>
            <a:pPr marL="809625" indent="0" algn="just">
              <a:buNone/>
            </a:pPr>
            <a:r>
              <a:rPr lang="zh-TW" altLang="en-US" sz="2800" dirty="0" smtClean="0">
                <a:latin typeface="標楷體" pitchFamily="65" charset="-120"/>
                <a:ea typeface="標楷體" pitchFamily="65" charset="-120"/>
              </a:rPr>
              <a:t>助</a:t>
            </a:r>
            <a:r>
              <a:rPr lang="zh-TW" altLang="en-US" sz="2800" dirty="0">
                <a:latin typeface="標楷體" pitchFamily="65" charset="-120"/>
                <a:ea typeface="標楷體" pitchFamily="65" charset="-120"/>
              </a:rPr>
              <a:t>、委託、出資或公立研究機關（構）依法編列科學技術研究發展預算所進行之科學技術研究發展，公立學校、公立研究機關（構）、法人或團體接受政府補助、委託而辦理採購，除我國締結之條約或協定另有規定者外，</a:t>
            </a:r>
            <a:r>
              <a:rPr lang="zh-TW" altLang="en-US" sz="2800" dirty="0">
                <a:solidFill>
                  <a:srgbClr val="C00000"/>
                </a:solidFill>
                <a:latin typeface="標楷體" pitchFamily="65" charset="-120"/>
                <a:ea typeface="標楷體" pitchFamily="65" charset="-120"/>
              </a:rPr>
              <a:t>不適用政府採購法之</a:t>
            </a:r>
            <a:r>
              <a:rPr lang="zh-TW" altLang="en-US" sz="2800" dirty="0" smtClean="0">
                <a:solidFill>
                  <a:srgbClr val="C00000"/>
                </a:solidFill>
                <a:latin typeface="標楷體" pitchFamily="65" charset="-120"/>
                <a:ea typeface="標楷體" pitchFamily="65" charset="-120"/>
              </a:rPr>
              <a:t>規定</a:t>
            </a:r>
            <a:endParaRPr lang="en-US" altLang="zh-TW" sz="2800" dirty="0" smtClean="0">
              <a:solidFill>
                <a:srgbClr val="C00000"/>
              </a:solidFill>
              <a:latin typeface="標楷體" pitchFamily="65" charset="-120"/>
              <a:ea typeface="標楷體" pitchFamily="65" charset="-120"/>
            </a:endParaRPr>
          </a:p>
          <a:p>
            <a:pPr marL="809625" indent="-360363" algn="just">
              <a:buNone/>
            </a:pPr>
            <a:r>
              <a:rPr lang="en-US" altLang="zh-TW"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公立學校之教師接受政府或公立研究機關（構）補助</a:t>
            </a:r>
            <a:r>
              <a:rPr lang="zh-TW" altLang="en-US"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委託而辦理採購時</a:t>
            </a:r>
            <a:r>
              <a:rPr lang="zh-TW" altLang="en-US" sz="2800" dirty="0" smtClean="0">
                <a:latin typeface="標楷體" pitchFamily="65" charset="-120"/>
                <a:ea typeface="標楷體" pitchFamily="65" charset="-120"/>
              </a:rPr>
              <a:t>，</a:t>
            </a:r>
            <a:r>
              <a:rPr lang="zh-TW" altLang="en-US" sz="2800" dirty="0">
                <a:solidFill>
                  <a:srgbClr val="C00000"/>
                </a:solidFill>
                <a:latin typeface="標楷體" pitchFamily="65" charset="-120"/>
                <a:ea typeface="標楷體" pitchFamily="65" charset="-120"/>
              </a:rPr>
              <a:t>既</a:t>
            </a:r>
            <a:r>
              <a:rPr lang="zh-TW" altLang="en-US" sz="2800" dirty="0" smtClean="0">
                <a:solidFill>
                  <a:srgbClr val="C00000"/>
                </a:solidFill>
                <a:latin typeface="標楷體" pitchFamily="65" charset="-120"/>
                <a:ea typeface="標楷體" pitchFamily="65" charset="-120"/>
              </a:rPr>
              <a:t>不適用政府採購法之規定，且於採購過程，亦無招標、審標、決標等行為，自不能認為係執行有關公權力性質之公共事務，</a:t>
            </a:r>
            <a:r>
              <a:rPr lang="zh-TW" altLang="en-US" sz="2800" dirty="0" smtClean="0">
                <a:latin typeface="標楷體" pitchFamily="65" charset="-120"/>
                <a:ea typeface="標楷體" pitchFamily="65" charset="-120"/>
              </a:rPr>
              <a:t>自非刑法上之授權公務員</a:t>
            </a:r>
            <a:endParaRPr lang="en-US" altLang="zh-TW" sz="2800" dirty="0" smtClean="0">
              <a:latin typeface="標楷體" pitchFamily="65" charset="-120"/>
              <a:ea typeface="標楷體" pitchFamily="65" charset="-120"/>
            </a:endParaRPr>
          </a:p>
          <a:p>
            <a:pPr marL="719138" indent="-358775" algn="just">
              <a:buNone/>
            </a:pPr>
            <a:endParaRPr lang="en-US" altLang="zh-TW" sz="2800" dirty="0" smtClean="0">
              <a:latin typeface="標楷體" pitchFamily="65" charset="-120"/>
              <a:ea typeface="標楷體" pitchFamily="65" charset="-120"/>
            </a:endParaRPr>
          </a:p>
          <a:p>
            <a:pPr marL="809625" indent="0" algn="just">
              <a:buNone/>
            </a:pPr>
            <a:endParaRPr lang="zh-TW" altLang="en-US" dirty="0">
              <a:latin typeface="標楷體" pitchFamily="65" charset="-120"/>
              <a:ea typeface="標楷體" pitchFamily="65" charset="-12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449263" algn="l"/>
            <a:r>
              <a:rPr lang="zh-TW" altLang="en-US" sz="2800" dirty="0" smtClean="0">
                <a:latin typeface="標楷體" pitchFamily="65" charset="-120"/>
                <a:ea typeface="標楷體" pitchFamily="65" charset="-120"/>
              </a:rPr>
              <a:t>丙</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該判決認為，公立學校、公立研究機關受政</a:t>
            </a:r>
            <a:endParaRPr lang="zh-TW" altLang="en-US" sz="2800" dirty="0">
              <a:latin typeface="標楷體" pitchFamily="65" charset="-120"/>
              <a:ea typeface="標楷體" pitchFamily="65" charset="-120"/>
            </a:endParaRPr>
          </a:p>
        </p:txBody>
      </p:sp>
      <p:sp>
        <p:nvSpPr>
          <p:cNvPr id="3" name="內容版面配置區 2"/>
          <p:cNvSpPr>
            <a:spLocks noGrp="1"/>
          </p:cNvSpPr>
          <p:nvPr>
            <p:ph idx="1"/>
          </p:nvPr>
        </p:nvSpPr>
        <p:spPr>
          <a:xfrm>
            <a:off x="428596" y="1000108"/>
            <a:ext cx="8143932" cy="5357850"/>
          </a:xfrm>
        </p:spPr>
        <p:txBody>
          <a:bodyPr>
            <a:normAutofit/>
          </a:bodyPr>
          <a:lstStyle/>
          <a:p>
            <a:pPr marL="989013" indent="0" algn="just">
              <a:lnSpc>
                <a:spcPts val="3800"/>
              </a:lnSpc>
              <a:buNone/>
            </a:pPr>
            <a:r>
              <a:rPr lang="zh-TW" altLang="en-US" sz="2800" dirty="0" smtClean="0">
                <a:latin typeface="標楷體" pitchFamily="65" charset="-120"/>
                <a:ea typeface="標楷體" pitchFamily="65" charset="-120"/>
              </a:rPr>
              <a:t>府補助</a:t>
            </a:r>
            <a:r>
              <a:rPr lang="zh-TW" altLang="en-US" sz="2800" dirty="0">
                <a:latin typeface="標楷體" pitchFamily="65" charset="-120"/>
                <a:ea typeface="標楷體" pitchFamily="65" charset="-120"/>
              </a:rPr>
              <a:t>、委託、或出資之科學技術研究發展，如符合科學技術基本法第</a:t>
            </a:r>
            <a:r>
              <a:rPr lang="en-US" sz="2800" dirty="0">
                <a:latin typeface="標楷體" pitchFamily="65" charset="-120"/>
                <a:ea typeface="標楷體" pitchFamily="65" charset="-120"/>
              </a:rPr>
              <a:t>6</a:t>
            </a:r>
            <a:r>
              <a:rPr lang="zh-TW" altLang="en-US" sz="2800" dirty="0">
                <a:latin typeface="標楷體" pitchFamily="65" charset="-120"/>
                <a:ea typeface="標楷體" pitchFamily="65" charset="-120"/>
              </a:rPr>
              <a:t>條第</a:t>
            </a:r>
            <a:r>
              <a:rPr lang="en-US" sz="2800" dirty="0">
                <a:latin typeface="標楷體" pitchFamily="65" charset="-120"/>
                <a:ea typeface="標楷體" pitchFamily="65" charset="-120"/>
              </a:rPr>
              <a:t>3</a:t>
            </a:r>
            <a:r>
              <a:rPr lang="zh-TW" altLang="en-US" sz="2800" dirty="0">
                <a:latin typeface="標楷體" pitchFamily="65" charset="-120"/>
                <a:ea typeface="標楷體" pitchFamily="65" charset="-120"/>
              </a:rPr>
              <a:t>項規定，</a:t>
            </a:r>
            <a:r>
              <a:rPr lang="zh-TW" altLang="en-US" sz="2800" dirty="0">
                <a:solidFill>
                  <a:srgbClr val="C00000"/>
                </a:solidFill>
                <a:latin typeface="標楷體" pitchFamily="65" charset="-120"/>
                <a:ea typeface="標楷體" pitchFamily="65" charset="-120"/>
              </a:rPr>
              <a:t>僅係其辦理採購不適用政府採購法之規定，但其承辦或監辦採購人員，就其從事採購行為，仍屬「授權公務員」</a:t>
            </a:r>
            <a:r>
              <a:rPr lang="zh-TW" altLang="en-US" sz="2800" dirty="0" smtClean="0">
                <a:latin typeface="標楷體" pitchFamily="65" charset="-120"/>
                <a:ea typeface="標楷體" pitchFamily="65" charset="-120"/>
              </a:rPr>
              <a:t>。</a:t>
            </a:r>
            <a:endParaRPr lang="en-US" altLang="zh-TW" sz="2800" dirty="0" smtClean="0">
              <a:latin typeface="標楷體" pitchFamily="65" charset="-120"/>
              <a:ea typeface="標楷體" pitchFamily="65" charset="-120"/>
            </a:endParaRPr>
          </a:p>
          <a:p>
            <a:pPr marL="989013" indent="-358775" algn="just">
              <a:lnSpc>
                <a:spcPts val="3800"/>
              </a:lnSpc>
              <a:buNone/>
            </a:pP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既</a:t>
            </a:r>
            <a:r>
              <a:rPr lang="zh-TW" altLang="en-US" sz="2800" dirty="0">
                <a:latin typeface="標楷體" pitchFamily="65" charset="-120"/>
                <a:ea typeface="標楷體" pitchFamily="65" charset="-120"/>
              </a:rPr>
              <a:t>不適用政府採購法之規定，且於採購過程，亦無招標、審標、決標等行為，國家公權力並未介入，曷來「公權力介入甚深」？</a:t>
            </a:r>
            <a:endParaRPr lang="en-US" altLang="zh-TW" sz="2800" dirty="0" smtClean="0">
              <a:latin typeface="標楷體" pitchFamily="65" charset="-120"/>
              <a:ea typeface="標楷體" pitchFamily="65" charset="-120"/>
            </a:endParaRPr>
          </a:p>
          <a:p>
            <a:pPr marL="719138" indent="0">
              <a:buNone/>
            </a:pPr>
            <a:endParaRPr lang="zh-TW" altLang="en-US" dirty="0">
              <a:latin typeface="標楷體" pitchFamily="65" charset="-120"/>
              <a:ea typeface="標楷體" pitchFamily="65" charset="-12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449263" algn="l"/>
            <a:r>
              <a:rPr lang="en-US" altLang="zh-TW" sz="3000" b="1" dirty="0" smtClean="0">
                <a:solidFill>
                  <a:srgbClr val="7030A0"/>
                </a:solidFill>
                <a:latin typeface="標楷體" pitchFamily="65" charset="-120"/>
                <a:ea typeface="標楷體" pitchFamily="65" charset="-120"/>
              </a:rPr>
              <a:t>7.</a:t>
            </a:r>
            <a:r>
              <a:rPr lang="zh-TW" altLang="en-US" sz="3000" b="1" dirty="0">
                <a:solidFill>
                  <a:srgbClr val="7030A0"/>
                </a:solidFill>
                <a:latin typeface="標楷體" pitchFamily="65" charset="-120"/>
                <a:ea typeface="標楷體" pitchFamily="65" charset="-120"/>
              </a:rPr>
              <a:t>大學教師</a:t>
            </a:r>
            <a:r>
              <a:rPr lang="zh-TW" altLang="en-US" sz="3000" b="1" dirty="0" smtClean="0">
                <a:solidFill>
                  <a:srgbClr val="7030A0"/>
                </a:solidFill>
                <a:latin typeface="標楷體" pitchFamily="65" charset="-120"/>
                <a:ea typeface="標楷體" pitchFamily="65" charset="-120"/>
              </a:rPr>
              <a:t>非授權公務員</a:t>
            </a:r>
            <a:endParaRPr lang="zh-TW" altLang="en-US" sz="3000" b="1" dirty="0">
              <a:solidFill>
                <a:srgbClr val="7030A0"/>
              </a:solidFill>
              <a:latin typeface="標楷體" pitchFamily="65" charset="-120"/>
              <a:ea typeface="標楷體" pitchFamily="65" charset="-120"/>
            </a:endParaRPr>
          </a:p>
        </p:txBody>
      </p:sp>
      <p:sp>
        <p:nvSpPr>
          <p:cNvPr id="3" name="內容版面配置區 2"/>
          <p:cNvSpPr>
            <a:spLocks noGrp="1"/>
          </p:cNvSpPr>
          <p:nvPr>
            <p:ph idx="1"/>
          </p:nvPr>
        </p:nvSpPr>
        <p:spPr>
          <a:xfrm>
            <a:off x="357158" y="1142984"/>
            <a:ext cx="8286808" cy="5357850"/>
          </a:xfrm>
        </p:spPr>
        <p:txBody>
          <a:bodyPr>
            <a:normAutofit/>
          </a:bodyPr>
          <a:lstStyle/>
          <a:p>
            <a:pPr marL="900113" indent="-450850" algn="just">
              <a:lnSpc>
                <a:spcPts val="3900"/>
              </a:lnSpc>
              <a:buNone/>
            </a:pPr>
            <a:r>
              <a:rPr lang="en-US" altLang="zh-TW" sz="2800" dirty="0" smtClean="0">
                <a:latin typeface="標楷體" pitchFamily="65" charset="-120"/>
                <a:ea typeface="標楷體" pitchFamily="65" charset="-120"/>
              </a:rPr>
              <a:t>(1)</a:t>
            </a:r>
            <a:r>
              <a:rPr lang="zh-TW" altLang="en-US" sz="2800" dirty="0" smtClean="0">
                <a:latin typeface="標楷體" pitchFamily="65" charset="-120"/>
                <a:ea typeface="標楷體" pitchFamily="65" charset="-120"/>
              </a:rPr>
              <a:t>大學</a:t>
            </a:r>
            <a:r>
              <a:rPr lang="zh-TW" altLang="en-US" sz="2800" dirty="0">
                <a:latin typeface="標楷體" pitchFamily="65" charset="-120"/>
                <a:ea typeface="標楷體" pitchFamily="65" charset="-120"/>
              </a:rPr>
              <a:t>教師之任務，主要為教學、研究與服務，其工作性質並非行使國家公權力性質之公共</a:t>
            </a:r>
            <a:r>
              <a:rPr lang="zh-TW" altLang="en-US" sz="2800" dirty="0" smtClean="0">
                <a:latin typeface="標楷體" pitchFamily="65" charset="-120"/>
                <a:ea typeface="標楷體" pitchFamily="65" charset="-120"/>
              </a:rPr>
              <a:t>事務。</a:t>
            </a:r>
            <a:endParaRPr lang="en-US" altLang="zh-TW" sz="2800" dirty="0" smtClean="0">
              <a:latin typeface="標楷體" pitchFamily="65" charset="-120"/>
              <a:ea typeface="標楷體" pitchFamily="65" charset="-120"/>
            </a:endParaRPr>
          </a:p>
          <a:p>
            <a:pPr marL="900113" indent="-450850" algn="just">
              <a:lnSpc>
                <a:spcPts val="3900"/>
              </a:lnSpc>
              <a:buNone/>
            </a:pPr>
            <a:r>
              <a:rPr lang="en-US" altLang="zh-TW" sz="2800" dirty="0" smtClean="0">
                <a:latin typeface="標楷體" pitchFamily="65" charset="-120"/>
                <a:ea typeface="標楷體" pitchFamily="65" charset="-120"/>
              </a:rPr>
              <a:t>(2)</a:t>
            </a:r>
            <a:r>
              <a:rPr lang="zh-TW" altLang="en-US" sz="2800" dirty="0" smtClean="0">
                <a:latin typeface="標楷體" pitchFamily="65" charset="-120"/>
                <a:ea typeface="標楷體" pitchFamily="65" charset="-120"/>
              </a:rPr>
              <a:t>接受</a:t>
            </a:r>
            <a:r>
              <a:rPr lang="zh-TW" altLang="en-US" sz="2800" dirty="0">
                <a:latin typeface="標楷體" pitchFamily="65" charset="-120"/>
                <a:ea typeface="標楷體" pitchFamily="65" charset="-120"/>
              </a:rPr>
              <a:t>國科會補助，或接受其他政府機關或私人企業之委託，並未適用政府採購法之規定，且於採購過程，亦無招標、審標、決標等行為，</a:t>
            </a:r>
            <a:r>
              <a:rPr lang="zh-TW" altLang="en-US" sz="2800" dirty="0">
                <a:solidFill>
                  <a:srgbClr val="C00000"/>
                </a:solidFill>
                <a:latin typeface="標楷體" pitchFamily="65" charset="-120"/>
                <a:ea typeface="標楷體" pitchFamily="65" charset="-120"/>
              </a:rPr>
              <a:t>縱係根據校內自訂之採購辦法直接辦理採購，亦僅屬其個人或代表學校執行採購之私經濟</a:t>
            </a:r>
            <a:r>
              <a:rPr lang="zh-TW" altLang="en-US" sz="2800" dirty="0" smtClean="0">
                <a:solidFill>
                  <a:srgbClr val="C00000"/>
                </a:solidFill>
                <a:latin typeface="標楷體" pitchFamily="65" charset="-120"/>
                <a:ea typeface="標楷體" pitchFamily="65" charset="-120"/>
              </a:rPr>
              <a:t>行為</a:t>
            </a:r>
            <a:r>
              <a:rPr lang="zh-TW" altLang="en-US"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並非執行有關國家公權力性質之公共</a:t>
            </a:r>
            <a:r>
              <a:rPr lang="zh-TW" altLang="en-US" sz="2800" dirty="0" smtClean="0">
                <a:latin typeface="標楷體" pitchFamily="65" charset="-120"/>
                <a:ea typeface="標楷體" pitchFamily="65" charset="-120"/>
              </a:rPr>
              <a:t>事務</a:t>
            </a:r>
            <a:r>
              <a:rPr lang="zh-TW" altLang="en-US" sz="2800" dirty="0">
                <a:latin typeface="標楷體" pitchFamily="65" charset="-120"/>
                <a:ea typeface="標楷體" pitchFamily="65" charset="-120"/>
              </a:rPr>
              <a:t>。</a:t>
            </a:r>
            <a:endParaRPr lang="en-US" altLang="zh-TW" sz="2800" dirty="0" smtClean="0">
              <a:latin typeface="標楷體" pitchFamily="65" charset="-120"/>
              <a:ea typeface="標楷體" pitchFamily="65" charset="-120"/>
            </a:endParaRPr>
          </a:p>
          <a:p>
            <a:pPr marL="900113" indent="0" algn="just">
              <a:buNone/>
            </a:pPr>
            <a:endParaRPr lang="zh-TW" altLang="en-US" sz="3000" dirty="0">
              <a:latin typeface="標楷體" pitchFamily="65" charset="-120"/>
              <a:ea typeface="標楷體" pitchFamily="65" charset="-12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l"/>
            <a:r>
              <a:rPr lang="en-US" altLang="zh-TW" sz="3200" b="1" dirty="0" smtClean="0">
                <a:solidFill>
                  <a:srgbClr val="00B0F0"/>
                </a:solidFill>
                <a:latin typeface="標楷體" pitchFamily="65" charset="-120"/>
                <a:ea typeface="標楷體" pitchFamily="65" charset="-120"/>
              </a:rPr>
              <a:t>(</a:t>
            </a:r>
            <a:r>
              <a:rPr lang="zh-TW" altLang="en-US" sz="3200" b="1" dirty="0" smtClean="0">
                <a:solidFill>
                  <a:srgbClr val="00B0F0"/>
                </a:solidFill>
                <a:latin typeface="標楷體" pitchFamily="65" charset="-120"/>
                <a:ea typeface="標楷體" pitchFamily="65" charset="-120"/>
              </a:rPr>
              <a:t>三</a:t>
            </a:r>
            <a:r>
              <a:rPr lang="en-US" altLang="zh-TW" sz="3200" b="1" dirty="0" smtClean="0">
                <a:solidFill>
                  <a:srgbClr val="00B0F0"/>
                </a:solidFill>
                <a:latin typeface="標楷體" pitchFamily="65" charset="-120"/>
                <a:ea typeface="標楷體" pitchFamily="65" charset="-120"/>
              </a:rPr>
              <a:t>)</a:t>
            </a:r>
            <a:r>
              <a:rPr lang="zh-TW" altLang="en-US" sz="3200" b="1" dirty="0">
                <a:solidFill>
                  <a:srgbClr val="00B0F0"/>
                </a:solidFill>
                <a:latin typeface="標楷體" pitchFamily="65" charset="-120"/>
                <a:ea typeface="標楷體" pitchFamily="65" charset="-120"/>
              </a:rPr>
              <a:t>公立大學教師是否</a:t>
            </a:r>
            <a:r>
              <a:rPr lang="zh-TW" altLang="en-US" sz="3200" b="1" dirty="0" smtClean="0">
                <a:solidFill>
                  <a:srgbClr val="00B0F0"/>
                </a:solidFill>
                <a:latin typeface="標楷體" pitchFamily="65" charset="-120"/>
                <a:ea typeface="標楷體" pitchFamily="65" charset="-120"/>
              </a:rPr>
              <a:t>為委託公務員？</a:t>
            </a:r>
            <a:endParaRPr lang="zh-TW" altLang="en-US" sz="3200" b="1" dirty="0">
              <a:solidFill>
                <a:srgbClr val="00B0F0"/>
              </a:solidFill>
              <a:latin typeface="標楷體" pitchFamily="65" charset="-120"/>
              <a:ea typeface="標楷體" pitchFamily="65" charset="-120"/>
            </a:endParaRPr>
          </a:p>
        </p:txBody>
      </p:sp>
      <p:sp>
        <p:nvSpPr>
          <p:cNvPr id="3" name="內容版面配置區 2"/>
          <p:cNvSpPr>
            <a:spLocks noGrp="1"/>
          </p:cNvSpPr>
          <p:nvPr>
            <p:ph idx="1"/>
          </p:nvPr>
        </p:nvSpPr>
        <p:spPr>
          <a:xfrm>
            <a:off x="428596" y="1214422"/>
            <a:ext cx="8358246" cy="5214974"/>
          </a:xfrm>
        </p:spPr>
        <p:txBody>
          <a:bodyPr>
            <a:normAutofit fontScale="70000" lnSpcReduction="20000"/>
          </a:bodyPr>
          <a:lstStyle/>
          <a:p>
            <a:pPr marL="900113" indent="-360363" algn="just">
              <a:lnSpc>
                <a:spcPts val="3400"/>
              </a:lnSpc>
              <a:buNone/>
            </a:pPr>
            <a:r>
              <a:rPr lang="en-US" altLang="zh-TW" sz="4500" b="1" dirty="0" smtClean="0">
                <a:solidFill>
                  <a:srgbClr val="7030A0"/>
                </a:solidFill>
                <a:latin typeface="標楷體" pitchFamily="65" charset="-120"/>
                <a:ea typeface="標楷體" pitchFamily="65" charset="-120"/>
              </a:rPr>
              <a:t>1.</a:t>
            </a:r>
            <a:r>
              <a:rPr lang="zh-TW" altLang="en-US" sz="4500" b="1" dirty="0" smtClean="0">
                <a:solidFill>
                  <a:srgbClr val="7030A0"/>
                </a:solidFill>
                <a:latin typeface="標楷體" pitchFamily="65" charset="-120"/>
                <a:ea typeface="標楷體" pitchFamily="65" charset="-120"/>
              </a:rPr>
              <a:t>委託公務員之概念</a:t>
            </a:r>
            <a:endParaRPr lang="en-US" altLang="zh-TW" sz="4500" b="1" dirty="0" smtClean="0">
              <a:solidFill>
                <a:srgbClr val="7030A0"/>
              </a:solidFill>
              <a:latin typeface="標楷體" pitchFamily="65" charset="-120"/>
              <a:ea typeface="標楷體" pitchFamily="65" charset="-120"/>
            </a:endParaRPr>
          </a:p>
          <a:p>
            <a:pPr marL="900113" indent="-360363" algn="just">
              <a:lnSpc>
                <a:spcPts val="3000"/>
              </a:lnSpc>
              <a:buNone/>
            </a:pPr>
            <a:r>
              <a:rPr lang="en-US" altLang="zh-TW" sz="3700" dirty="0" smtClean="0">
                <a:latin typeface="標楷體" pitchFamily="65" charset="-120"/>
                <a:ea typeface="標楷體" pitchFamily="65" charset="-120"/>
              </a:rPr>
              <a:t>(1)</a:t>
            </a:r>
            <a:r>
              <a:rPr lang="zh-TW" altLang="en-US" sz="3700" dirty="0" smtClean="0">
                <a:solidFill>
                  <a:srgbClr val="C00000"/>
                </a:solidFill>
                <a:latin typeface="標楷體" pitchFamily="65" charset="-120"/>
                <a:ea typeface="標楷體" pitchFamily="65" charset="-120"/>
              </a:rPr>
              <a:t>採</a:t>
            </a:r>
            <a:r>
              <a:rPr lang="zh-TW" altLang="en-US" sz="3700" dirty="0">
                <a:solidFill>
                  <a:srgbClr val="C00000"/>
                </a:solidFill>
                <a:latin typeface="標楷體" pitchFamily="65" charset="-120"/>
                <a:ea typeface="標楷體" pitchFamily="65" charset="-120"/>
              </a:rPr>
              <a:t>職務</a:t>
            </a:r>
            <a:r>
              <a:rPr lang="zh-TW" altLang="en-US" sz="3700" dirty="0" smtClean="0">
                <a:solidFill>
                  <a:srgbClr val="C00000"/>
                </a:solidFill>
                <a:latin typeface="標楷體" pitchFamily="65" charset="-120"/>
                <a:ea typeface="標楷體" pitchFamily="65" charset="-120"/>
              </a:rPr>
              <a:t>公務員概念</a:t>
            </a:r>
            <a:r>
              <a:rPr lang="zh-TW" altLang="en-US" sz="3700" dirty="0" smtClean="0">
                <a:latin typeface="標楷體" pitchFamily="65" charset="-120"/>
                <a:ea typeface="標楷體" pitchFamily="65" charset="-120"/>
              </a:rPr>
              <a:t>，以其執行</a:t>
            </a:r>
            <a:r>
              <a:rPr lang="zh-TW" altLang="en-US" sz="3700" dirty="0">
                <a:latin typeface="標楷體" pitchFamily="65" charset="-120"/>
                <a:ea typeface="標楷體" pitchFamily="65" charset="-120"/>
              </a:rPr>
              <a:t>之職務為</a:t>
            </a:r>
            <a:r>
              <a:rPr lang="zh-TW" altLang="en-US" sz="3700" dirty="0" smtClean="0">
                <a:latin typeface="標楷體" pitchFamily="65" charset="-120"/>
                <a:ea typeface="標楷體" pitchFamily="65" charset="-120"/>
              </a:rPr>
              <a:t>準</a:t>
            </a:r>
            <a:endParaRPr lang="en-US" altLang="zh-TW" sz="3700" dirty="0" smtClean="0">
              <a:latin typeface="標楷體" pitchFamily="65" charset="-120"/>
              <a:ea typeface="標楷體" pitchFamily="65" charset="-120"/>
            </a:endParaRPr>
          </a:p>
          <a:p>
            <a:pPr marL="989013" indent="-449263" algn="just">
              <a:lnSpc>
                <a:spcPts val="3000"/>
              </a:lnSpc>
              <a:buNone/>
            </a:pPr>
            <a:r>
              <a:rPr lang="en-US" altLang="zh-TW" sz="3700" dirty="0" smtClean="0">
                <a:latin typeface="標楷體" pitchFamily="65" charset="-120"/>
                <a:ea typeface="標楷體" pitchFamily="65" charset="-120"/>
              </a:rPr>
              <a:t>(2)</a:t>
            </a:r>
            <a:r>
              <a:rPr lang="zh-TW" altLang="en-US" sz="3700" dirty="0" smtClean="0">
                <a:latin typeface="標楷體" pitchFamily="65" charset="-120"/>
                <a:ea typeface="標楷體" pitchFamily="65" charset="-120"/>
              </a:rPr>
              <a:t>行政</a:t>
            </a:r>
            <a:r>
              <a:rPr lang="zh-TW" altLang="en-US" sz="3700" dirty="0">
                <a:latin typeface="標楷體" pitchFamily="65" charset="-120"/>
                <a:ea typeface="標楷體" pitchFamily="65" charset="-120"/>
              </a:rPr>
              <a:t>程序</a:t>
            </a:r>
            <a:r>
              <a:rPr lang="zh-TW" altLang="en-US" sz="3700" dirty="0" smtClean="0">
                <a:latin typeface="標楷體" pitchFamily="65" charset="-120"/>
                <a:ea typeface="標楷體" pitchFamily="65" charset="-120"/>
              </a:rPr>
              <a:t>法</a:t>
            </a:r>
            <a:r>
              <a:rPr lang="zh-TW" altLang="en-US" sz="3700" dirty="0">
                <a:latin typeface="標楷體" pitchFamily="65" charset="-120"/>
                <a:ea typeface="標楷體" pitchFamily="65" charset="-120"/>
              </a:rPr>
              <a:t>第</a:t>
            </a:r>
            <a:r>
              <a:rPr lang="en-US" sz="3700" dirty="0">
                <a:latin typeface="標楷體" pitchFamily="65" charset="-120"/>
                <a:ea typeface="標楷體" pitchFamily="65" charset="-120"/>
              </a:rPr>
              <a:t>2</a:t>
            </a:r>
            <a:r>
              <a:rPr lang="zh-TW" altLang="en-US" sz="3700" dirty="0">
                <a:latin typeface="標楷體" pitchFamily="65" charset="-120"/>
                <a:ea typeface="標楷體" pitchFamily="65" charset="-120"/>
              </a:rPr>
              <a:t>條第</a:t>
            </a:r>
            <a:r>
              <a:rPr lang="en-US" sz="3700" dirty="0">
                <a:latin typeface="標楷體" pitchFamily="65" charset="-120"/>
                <a:ea typeface="標楷體" pitchFamily="65" charset="-120"/>
              </a:rPr>
              <a:t>3</a:t>
            </a:r>
            <a:r>
              <a:rPr lang="zh-TW" altLang="en-US" sz="3700" dirty="0">
                <a:latin typeface="標楷體" pitchFamily="65" charset="-120"/>
                <a:ea typeface="標楷體" pitchFamily="65" charset="-120"/>
              </a:rPr>
              <a:t>項規定「受託行使公權力之個人或團體，於受託範圍內，視為行政機關</a:t>
            </a:r>
            <a:r>
              <a:rPr lang="zh-TW" altLang="en-US" sz="3700" dirty="0" smtClean="0">
                <a:latin typeface="標楷體" pitchFamily="65" charset="-120"/>
                <a:ea typeface="標楷體" pitchFamily="65" charset="-120"/>
              </a:rPr>
              <a:t>」</a:t>
            </a:r>
            <a:endParaRPr lang="en-US" altLang="zh-TW" sz="3700" dirty="0" smtClean="0">
              <a:latin typeface="標楷體" pitchFamily="65" charset="-120"/>
              <a:ea typeface="標楷體" pitchFamily="65" charset="-120"/>
            </a:endParaRPr>
          </a:p>
          <a:p>
            <a:pPr marL="989013" indent="-449263" algn="just">
              <a:lnSpc>
                <a:spcPts val="3000"/>
              </a:lnSpc>
              <a:buNone/>
            </a:pPr>
            <a:r>
              <a:rPr lang="en-US" altLang="zh-TW" sz="3700" dirty="0" smtClean="0">
                <a:latin typeface="標楷體" pitchFamily="65" charset="-120"/>
                <a:ea typeface="標楷體" pitchFamily="65" charset="-120"/>
              </a:rPr>
              <a:t>(3)</a:t>
            </a:r>
            <a:r>
              <a:rPr lang="zh-TW" altLang="en-US" sz="3700" dirty="0" smtClean="0">
                <a:latin typeface="標楷體" pitchFamily="65" charset="-120"/>
                <a:ea typeface="標楷體" pitchFamily="65" charset="-120"/>
              </a:rPr>
              <a:t>國家</a:t>
            </a:r>
            <a:r>
              <a:rPr lang="zh-TW" altLang="en-US" sz="3700" dirty="0">
                <a:latin typeface="標楷體" pitchFamily="65" charset="-120"/>
                <a:ea typeface="標楷體" pitchFamily="65" charset="-120"/>
              </a:rPr>
              <a:t>賠償法第</a:t>
            </a:r>
            <a:r>
              <a:rPr lang="en-US" sz="3700" dirty="0">
                <a:latin typeface="標楷體" pitchFamily="65" charset="-120"/>
                <a:ea typeface="標楷體" pitchFamily="65" charset="-120"/>
              </a:rPr>
              <a:t>4</a:t>
            </a:r>
            <a:r>
              <a:rPr lang="zh-TW" altLang="en-US" sz="3700" dirty="0">
                <a:latin typeface="標楷體" pitchFamily="65" charset="-120"/>
                <a:ea typeface="標楷體" pitchFamily="65" charset="-120"/>
              </a:rPr>
              <a:t>條第</a:t>
            </a:r>
            <a:r>
              <a:rPr lang="en-US" sz="3700" dirty="0">
                <a:latin typeface="標楷體" pitchFamily="65" charset="-120"/>
                <a:ea typeface="標楷體" pitchFamily="65" charset="-120"/>
              </a:rPr>
              <a:t>1</a:t>
            </a:r>
            <a:r>
              <a:rPr lang="zh-TW" altLang="en-US" sz="3700" dirty="0">
                <a:latin typeface="標楷體" pitchFamily="65" charset="-120"/>
                <a:ea typeface="標楷體" pitchFamily="65" charset="-120"/>
              </a:rPr>
              <a:t>項規定「受委託行使公權力之團體，其執行職務之人於行使公權力時，視同委託機關之公務員</a:t>
            </a:r>
            <a:r>
              <a:rPr lang="zh-TW" altLang="en-US" sz="3700" dirty="0" smtClean="0">
                <a:latin typeface="標楷體" pitchFamily="65" charset="-120"/>
                <a:ea typeface="標楷體" pitchFamily="65" charset="-120"/>
              </a:rPr>
              <a:t>。受委託行使</a:t>
            </a:r>
            <a:r>
              <a:rPr lang="zh-TW" altLang="en-US" sz="3700" dirty="0">
                <a:latin typeface="標楷體" pitchFamily="65" charset="-120"/>
                <a:ea typeface="標楷體" pitchFamily="65" charset="-120"/>
              </a:rPr>
              <a:t>公權力之個人，於執行職務行使公權力時，亦同</a:t>
            </a:r>
            <a:r>
              <a:rPr lang="zh-TW" altLang="en-US" sz="3700" dirty="0" smtClean="0">
                <a:latin typeface="標楷體" pitchFamily="65" charset="-120"/>
                <a:ea typeface="標楷體" pitchFamily="65" charset="-120"/>
              </a:rPr>
              <a:t>」</a:t>
            </a:r>
            <a:endParaRPr lang="en-US" altLang="zh-TW" sz="3700" dirty="0" smtClean="0">
              <a:latin typeface="標楷體" pitchFamily="65" charset="-120"/>
              <a:ea typeface="標楷體" pitchFamily="65" charset="-120"/>
            </a:endParaRPr>
          </a:p>
          <a:p>
            <a:pPr marL="900113" indent="-360363" algn="just">
              <a:lnSpc>
                <a:spcPts val="3000"/>
              </a:lnSpc>
              <a:buNone/>
            </a:pPr>
            <a:r>
              <a:rPr lang="en-US" altLang="zh-TW" sz="3700" dirty="0" smtClean="0">
                <a:latin typeface="標楷體" pitchFamily="65" charset="-120"/>
                <a:ea typeface="標楷體" pitchFamily="65" charset="-120"/>
              </a:rPr>
              <a:t>(4)</a:t>
            </a:r>
            <a:r>
              <a:rPr lang="zh-TW" altLang="en-US" sz="3700" dirty="0" smtClean="0">
                <a:latin typeface="標楷體" pitchFamily="65" charset="-120"/>
                <a:ea typeface="標楷體" pitchFamily="65" charset="-120"/>
              </a:rPr>
              <a:t>受公務機關委託承辦公務的人，</a:t>
            </a:r>
            <a:r>
              <a:rPr lang="zh-TW" altLang="en-US" sz="3700" dirty="0" smtClean="0">
                <a:solidFill>
                  <a:srgbClr val="C00000"/>
                </a:solidFill>
                <a:latin typeface="標楷體" pitchFamily="65" charset="-120"/>
                <a:ea typeface="標楷體" pitchFamily="65" charset="-120"/>
              </a:rPr>
              <a:t>所委任者須為該機關權力範圍內之事務，受任人且須因而享有公務上之職權及權力主體之身分，同時在受任範圍內可以行使公務主體之權力</a:t>
            </a:r>
            <a:endParaRPr lang="en-US" altLang="zh-TW" sz="3700" dirty="0" smtClean="0">
              <a:solidFill>
                <a:srgbClr val="C00000"/>
              </a:solidFill>
              <a:latin typeface="標楷體" pitchFamily="65" charset="-120"/>
              <a:ea typeface="標楷體" pitchFamily="65" charset="-120"/>
            </a:endParaRPr>
          </a:p>
          <a:p>
            <a:pPr marL="900113" indent="-360363">
              <a:buNone/>
            </a:pPr>
            <a:endParaRPr lang="zh-TW" altLang="en-US" dirty="0">
              <a:latin typeface="標楷體" pitchFamily="65" charset="-120"/>
              <a:ea typeface="標楷體" pitchFamily="65" charset="-12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539750" algn="l"/>
            <a:r>
              <a:rPr lang="en-US" altLang="zh-TW" sz="2600" dirty="0" smtClean="0">
                <a:latin typeface="標楷體" pitchFamily="65" charset="-120"/>
                <a:ea typeface="標楷體" pitchFamily="65" charset="-120"/>
              </a:rPr>
              <a:t>(5)</a:t>
            </a:r>
            <a:r>
              <a:rPr lang="zh-TW" altLang="en-US" sz="2600" dirty="0" smtClean="0">
                <a:latin typeface="標楷體" pitchFamily="65" charset="-120"/>
                <a:ea typeface="標楷體" pitchFamily="65" charset="-120"/>
              </a:rPr>
              <a:t>受國家公務機關委託所從事之公共事務，須為涉</a:t>
            </a: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285720" y="1071546"/>
            <a:ext cx="8358246" cy="5214974"/>
          </a:xfrm>
        </p:spPr>
        <p:txBody>
          <a:bodyPr>
            <a:normAutofit/>
          </a:bodyPr>
          <a:lstStyle/>
          <a:p>
            <a:pPr marL="1258888" indent="0" algn="just">
              <a:lnSpc>
                <a:spcPts val="3600"/>
              </a:lnSpc>
              <a:buNone/>
            </a:pPr>
            <a:r>
              <a:rPr lang="zh-TW" altLang="en-US" sz="2600" dirty="0" smtClean="0">
                <a:latin typeface="標楷體" pitchFamily="65" charset="-120"/>
                <a:ea typeface="標楷體" pitchFamily="65" charset="-120"/>
              </a:rPr>
              <a:t>及</a:t>
            </a:r>
            <a:r>
              <a:rPr lang="zh-TW" altLang="en-US" sz="2600" dirty="0">
                <a:latin typeface="標楷體" pitchFamily="65" charset="-120"/>
                <a:ea typeface="標楷體" pitchFamily="65" charset="-120"/>
              </a:rPr>
              <a:t>有關公權力性質之公共事務，</a:t>
            </a:r>
            <a:r>
              <a:rPr lang="zh-TW" altLang="en-US" sz="2600" dirty="0" smtClean="0">
                <a:latin typeface="標楷體" pitchFamily="65" charset="-120"/>
                <a:ea typeface="標楷體" pitchFamily="65" charset="-120"/>
              </a:rPr>
              <a:t>如純</a:t>
            </a:r>
            <a:r>
              <a:rPr lang="zh-TW" altLang="en-US" sz="2600" dirty="0">
                <a:latin typeface="標楷體" pitchFamily="65" charset="-120"/>
                <a:ea typeface="標楷體" pitchFamily="65" charset="-120"/>
              </a:rPr>
              <a:t>屬於私經濟行為之民事上委任，或祇是</a:t>
            </a:r>
            <a:r>
              <a:rPr lang="zh-TW" altLang="en-US" sz="2600" dirty="0" smtClean="0">
                <a:latin typeface="標楷體" pitchFamily="65" charset="-120"/>
                <a:ea typeface="標楷體" pitchFamily="65" charset="-120"/>
              </a:rPr>
              <a:t>基於民事</a:t>
            </a:r>
            <a:r>
              <a:rPr lang="zh-TW" altLang="en-US" sz="2600" dirty="0">
                <a:latin typeface="標楷體" pitchFamily="65" charset="-120"/>
                <a:ea typeface="標楷體" pitchFamily="65" charset="-120"/>
              </a:rPr>
              <a:t>契約所發生私法上之權利義務關係</a:t>
            </a:r>
            <a:r>
              <a:rPr lang="zh-TW" altLang="en-US" sz="2600" dirty="0" smtClean="0">
                <a:latin typeface="標楷體" pitchFamily="65" charset="-120"/>
                <a:ea typeface="標楷體" pitchFamily="65" charset="-120"/>
              </a:rPr>
              <a:t>，受</a:t>
            </a:r>
            <a:r>
              <a:rPr lang="zh-TW" altLang="en-US" sz="2600" dirty="0">
                <a:latin typeface="標楷體" pitchFamily="65" charset="-120"/>
                <a:ea typeface="標楷體" pitchFamily="65" charset="-120"/>
              </a:rPr>
              <a:t>委任者因未享有公法上之權力，不能認為係刑法上</a:t>
            </a:r>
            <a:r>
              <a:rPr lang="zh-TW" altLang="en-US" sz="2600" dirty="0" smtClean="0">
                <a:latin typeface="標楷體" pitchFamily="65" charset="-120"/>
                <a:ea typeface="標楷體" pitchFamily="65" charset="-120"/>
              </a:rPr>
              <a:t>之委託公務員</a:t>
            </a:r>
            <a:endParaRPr lang="en-US" altLang="zh-TW" sz="2600" dirty="0" smtClean="0">
              <a:latin typeface="標楷體" pitchFamily="65" charset="-120"/>
              <a:ea typeface="標楷體" pitchFamily="65" charset="-120"/>
            </a:endParaRPr>
          </a:p>
          <a:p>
            <a:pPr marL="1258888" indent="-539750" algn="just">
              <a:lnSpc>
                <a:spcPts val="3600"/>
              </a:lnSpc>
              <a:buNone/>
            </a:pPr>
            <a:r>
              <a:rPr lang="en-US" altLang="zh-TW" sz="2600" dirty="0" smtClean="0">
                <a:latin typeface="標楷體" pitchFamily="65" charset="-120"/>
                <a:ea typeface="標楷體" pitchFamily="65" charset="-120"/>
              </a:rPr>
              <a:t>(6)</a:t>
            </a:r>
            <a:r>
              <a:rPr lang="zh-TW" altLang="en-US" sz="2600" dirty="0" smtClean="0">
                <a:latin typeface="標楷體" pitchFamily="65" charset="-120"/>
                <a:ea typeface="標楷體" pitchFamily="65" charset="-120"/>
              </a:rPr>
              <a:t>公立學校</a:t>
            </a:r>
            <a:r>
              <a:rPr lang="zh-TW" altLang="en-US" sz="2600" dirty="0">
                <a:latin typeface="標楷體" pitchFamily="65" charset="-120"/>
                <a:ea typeface="標楷體" pitchFamily="65" charset="-120"/>
              </a:rPr>
              <a:t>之教師接受政府或公立研究機關（構）補助、委託而辦理採購時，既未適用政府採購法之規定，且在採購過程，亦無招標、審標、決標等行為，不能認為係執行國家公權力之公共事務</a:t>
            </a:r>
            <a:r>
              <a:rPr lang="zh-TW" altLang="en-US" sz="2600" dirty="0" smtClean="0">
                <a:latin typeface="標楷體" pitchFamily="65" charset="-120"/>
                <a:ea typeface="標楷體" pitchFamily="65" charset="-120"/>
              </a:rPr>
              <a:t>，並非</a:t>
            </a:r>
            <a:r>
              <a:rPr lang="zh-TW" altLang="en-US" sz="2600" dirty="0">
                <a:latin typeface="標楷體" pitchFamily="65" charset="-120"/>
                <a:ea typeface="標楷體" pitchFamily="65" charset="-120"/>
              </a:rPr>
              <a:t>刑法上</a:t>
            </a:r>
            <a:r>
              <a:rPr lang="zh-TW" altLang="en-US" sz="2600" dirty="0" smtClean="0">
                <a:latin typeface="標楷體" pitchFamily="65" charset="-120"/>
                <a:ea typeface="標楷體" pitchFamily="65" charset="-120"/>
              </a:rPr>
              <a:t>之委託公務員</a:t>
            </a:r>
            <a:endParaRPr lang="zh-TW" altLang="en-US" sz="2600" dirty="0">
              <a:latin typeface="標楷體" pitchFamily="65" charset="-120"/>
              <a:ea typeface="標楷體" pitchFamily="65" charset="-12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indent="539750" algn="l"/>
            <a:r>
              <a:rPr lang="en-US" altLang="zh-TW" sz="2800" dirty="0" smtClean="0">
                <a:latin typeface="標楷體" pitchFamily="65" charset="-120"/>
                <a:ea typeface="標楷體" pitchFamily="65" charset="-120"/>
              </a:rPr>
              <a:t>(7)</a:t>
            </a:r>
            <a:r>
              <a:rPr lang="zh-TW" altLang="en-US" sz="2800" b="1" dirty="0" smtClean="0">
                <a:solidFill>
                  <a:srgbClr val="C00000"/>
                </a:solidFill>
                <a:latin typeface="標楷體" pitchFamily="65" charset="-120"/>
                <a:ea typeface="標楷體" pitchFamily="65" charset="-120"/>
              </a:rPr>
              <a:t>行政委託與行政助手</a:t>
            </a:r>
            <a:endParaRPr lang="zh-TW" altLang="en-US" sz="2800" b="1" dirty="0">
              <a:solidFill>
                <a:srgbClr val="C00000"/>
              </a:solidFill>
              <a:latin typeface="標楷體" pitchFamily="65" charset="-120"/>
              <a:ea typeface="標楷體" pitchFamily="65" charset="-120"/>
            </a:endParaRPr>
          </a:p>
        </p:txBody>
      </p:sp>
      <p:sp>
        <p:nvSpPr>
          <p:cNvPr id="3" name="內容版面配置區 2"/>
          <p:cNvSpPr>
            <a:spLocks noGrp="1"/>
          </p:cNvSpPr>
          <p:nvPr>
            <p:ph idx="1"/>
          </p:nvPr>
        </p:nvSpPr>
        <p:spPr>
          <a:xfrm>
            <a:off x="571472" y="1142984"/>
            <a:ext cx="8143932" cy="5357850"/>
          </a:xfrm>
        </p:spPr>
        <p:txBody>
          <a:bodyPr>
            <a:normAutofit/>
          </a:bodyPr>
          <a:lstStyle/>
          <a:p>
            <a:pPr marL="900113" indent="-539750">
              <a:buNone/>
            </a:pPr>
            <a:r>
              <a:rPr lang="zh-TW" altLang="en-US" sz="2600" b="1" dirty="0" smtClean="0">
                <a:solidFill>
                  <a:srgbClr val="00B050"/>
                </a:solidFill>
                <a:latin typeface="標楷體" pitchFamily="65" charset="-120"/>
                <a:ea typeface="標楷體" pitchFamily="65" charset="-120"/>
              </a:rPr>
              <a:t>Ａ</a:t>
            </a:r>
            <a:r>
              <a:rPr lang="en-US" altLang="zh-TW" sz="2600" b="1" dirty="0" smtClean="0">
                <a:solidFill>
                  <a:srgbClr val="00B050"/>
                </a:solidFill>
                <a:latin typeface="標楷體" pitchFamily="65" charset="-120"/>
                <a:ea typeface="標楷體" pitchFamily="65" charset="-120"/>
              </a:rPr>
              <a:t>.</a:t>
            </a:r>
            <a:r>
              <a:rPr lang="zh-TW" altLang="en-US" sz="2600" b="1" dirty="0" smtClean="0">
                <a:solidFill>
                  <a:srgbClr val="00B050"/>
                </a:solidFill>
                <a:latin typeface="標楷體" pitchFamily="65" charset="-120"/>
                <a:ea typeface="標楷體" pitchFamily="65" charset="-120"/>
              </a:rPr>
              <a:t>行政委託</a:t>
            </a:r>
            <a:endParaRPr lang="en-US" altLang="zh-TW" sz="2600" b="1" dirty="0" smtClean="0">
              <a:solidFill>
                <a:srgbClr val="00B050"/>
              </a:solidFill>
              <a:latin typeface="標楷體" pitchFamily="65" charset="-120"/>
              <a:ea typeface="標楷體" pitchFamily="65" charset="-120"/>
            </a:endParaRPr>
          </a:p>
          <a:p>
            <a:pPr marL="989013" indent="-628650">
              <a:buNone/>
            </a:pP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Ａ</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受託人因行政機關的委託而行使具有公權力性質之事務</a:t>
            </a:r>
            <a:endParaRPr lang="en-US" altLang="zh-TW" sz="2600" dirty="0" smtClean="0">
              <a:latin typeface="標楷體" pitchFamily="65" charset="-120"/>
              <a:ea typeface="標楷體" pitchFamily="65" charset="-120"/>
            </a:endParaRPr>
          </a:p>
          <a:p>
            <a:pPr marL="989013" indent="-628650">
              <a:buNone/>
            </a:pP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Ｂ</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受託人於委託範圍內執行行政任務時，依行政程序法第</a:t>
            </a:r>
            <a:r>
              <a:rPr lang="en-US"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條第</a:t>
            </a:r>
            <a:r>
              <a:rPr lang="en-US" sz="2600" dirty="0" smtClean="0">
                <a:latin typeface="標楷體" pitchFamily="65" charset="-120"/>
                <a:ea typeface="標楷體" pitchFamily="65" charset="-120"/>
              </a:rPr>
              <a:t>3</a:t>
            </a:r>
            <a:r>
              <a:rPr lang="zh-TW" altLang="en-US" sz="2600" dirty="0" smtClean="0">
                <a:latin typeface="標楷體" pitchFamily="65" charset="-120"/>
                <a:ea typeface="標楷體" pitchFamily="65" charset="-120"/>
              </a:rPr>
              <a:t>項規定，視為行政機關</a:t>
            </a:r>
            <a:endParaRPr lang="en-US" altLang="zh-TW" sz="2600" dirty="0" smtClean="0">
              <a:latin typeface="標楷體" pitchFamily="65" charset="-120"/>
              <a:ea typeface="標楷體" pitchFamily="65" charset="-120"/>
            </a:endParaRPr>
          </a:p>
          <a:p>
            <a:pPr marL="900113" indent="-539750">
              <a:buNone/>
            </a:pP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Ｃ</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受託人對外為獨立之行政主體，</a:t>
            </a:r>
            <a:r>
              <a:rPr lang="zh-TW" altLang="en-US" sz="2600" dirty="0" smtClean="0">
                <a:solidFill>
                  <a:srgbClr val="C00000"/>
                </a:solidFill>
                <a:latin typeface="標楷體" pitchFamily="65" charset="-120"/>
                <a:ea typeface="標楷體" pitchFamily="65" charset="-120"/>
              </a:rPr>
              <a:t>其執行行政事務之法律效果直接歸屬於該受託人</a:t>
            </a:r>
            <a:endParaRPr lang="en-US" altLang="zh-TW" sz="2600" dirty="0" smtClean="0">
              <a:solidFill>
                <a:srgbClr val="C00000"/>
              </a:solidFill>
              <a:latin typeface="標楷體" pitchFamily="65" charset="-120"/>
              <a:ea typeface="標楷體" pitchFamily="65" charset="-120"/>
            </a:endParaRPr>
          </a:p>
          <a:p>
            <a:pPr marL="900113" indent="-539750">
              <a:buNone/>
            </a:pPr>
            <a:r>
              <a:rPr lang="zh-TW" altLang="en-US" sz="2600" b="1" dirty="0" smtClean="0">
                <a:solidFill>
                  <a:srgbClr val="00B050"/>
                </a:solidFill>
                <a:latin typeface="標楷體" pitchFamily="65" charset="-120"/>
                <a:ea typeface="標楷體" pitchFamily="65" charset="-120"/>
              </a:rPr>
              <a:t>Ｂ</a:t>
            </a:r>
            <a:r>
              <a:rPr lang="en-US" altLang="zh-TW" sz="2600" b="1" dirty="0" smtClean="0">
                <a:solidFill>
                  <a:srgbClr val="00B050"/>
                </a:solidFill>
                <a:latin typeface="標楷體" pitchFamily="65" charset="-120"/>
                <a:ea typeface="標楷體" pitchFamily="65" charset="-120"/>
              </a:rPr>
              <a:t>.</a:t>
            </a:r>
            <a:r>
              <a:rPr lang="zh-TW" altLang="en-US" sz="2600" b="1" dirty="0" smtClean="0">
                <a:solidFill>
                  <a:srgbClr val="00B050"/>
                </a:solidFill>
                <a:latin typeface="標楷體" pitchFamily="65" charset="-120"/>
                <a:ea typeface="標楷體" pitchFamily="65" charset="-120"/>
              </a:rPr>
              <a:t>行政助手</a:t>
            </a:r>
            <a:endParaRPr lang="en-US" altLang="zh-TW" sz="2600" b="1" dirty="0" smtClean="0">
              <a:solidFill>
                <a:srgbClr val="00B050"/>
              </a:solidFill>
              <a:latin typeface="標楷體" pitchFamily="65" charset="-120"/>
              <a:ea typeface="標楷體" pitchFamily="65" charset="-120"/>
            </a:endParaRPr>
          </a:p>
          <a:p>
            <a:pPr marL="989013" indent="-628650">
              <a:buNone/>
            </a:pP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Ａ</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在行政機關之指示下，協助該機關處理行政事務（含公權力之行使）</a:t>
            </a:r>
            <a:endParaRPr lang="en-US" altLang="zh-TW" sz="2600" dirty="0" smtClean="0">
              <a:latin typeface="標楷體" pitchFamily="65" charset="-120"/>
              <a:ea typeface="標楷體" pitchFamily="65" charset="-120"/>
            </a:endParaRPr>
          </a:p>
          <a:p>
            <a:pPr marL="989013" indent="-628650">
              <a:buNone/>
            </a:pP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Ｂ</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輔助行為之法律效果，並非歸屬於輔助人，而係</a:t>
            </a:r>
            <a:r>
              <a:rPr lang="zh-TW" altLang="en-US" sz="2600" dirty="0" smtClean="0">
                <a:solidFill>
                  <a:srgbClr val="C00000"/>
                </a:solidFill>
                <a:latin typeface="標楷體" pitchFamily="65" charset="-120"/>
                <a:ea typeface="標楷體" pitchFamily="65" charset="-120"/>
              </a:rPr>
              <a:t>歸屬於被輔助之行政機關</a:t>
            </a:r>
            <a:endParaRPr lang="en-US" altLang="zh-TW" sz="2600" dirty="0" smtClean="0">
              <a:solidFill>
                <a:srgbClr val="C00000"/>
              </a:solidFill>
              <a:latin typeface="標楷體" pitchFamily="65" charset="-120"/>
              <a:ea typeface="標楷體" pitchFamily="65" charset="-120"/>
            </a:endParaRPr>
          </a:p>
          <a:p>
            <a:pPr marL="900113" indent="-539750">
              <a:buNone/>
            </a:pPr>
            <a:endParaRPr lang="zh-TW" altLang="en-US" sz="2600" dirty="0">
              <a:latin typeface="標楷體" pitchFamily="65" charset="-120"/>
              <a:ea typeface="標楷體" pitchFamily="65" charset="-12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l"/>
            <a:r>
              <a:rPr lang="zh-TW" altLang="en-US" sz="3200" b="1" dirty="0" smtClean="0">
                <a:solidFill>
                  <a:srgbClr val="7030A0"/>
                </a:solidFill>
                <a:latin typeface="標楷體" pitchFamily="65" charset="-120"/>
                <a:ea typeface="標楷體" pitchFamily="65" charset="-120"/>
              </a:rPr>
              <a:t>六、公務員概念適用上之疑義</a:t>
            </a:r>
            <a:r>
              <a:rPr lang="zh-TW" altLang="en-US" sz="3200" dirty="0" smtClean="0">
                <a:solidFill>
                  <a:srgbClr val="7030A0"/>
                </a:solidFill>
                <a:latin typeface="標楷體" pitchFamily="65" charset="-120"/>
                <a:ea typeface="標楷體" pitchFamily="65" charset="-120"/>
              </a:rPr>
              <a:t/>
            </a:r>
            <a:br>
              <a:rPr lang="zh-TW" altLang="en-US" sz="3200" dirty="0" smtClean="0">
                <a:solidFill>
                  <a:srgbClr val="7030A0"/>
                </a:solidFill>
                <a:latin typeface="標楷體" pitchFamily="65" charset="-120"/>
                <a:ea typeface="標楷體" pitchFamily="65" charset="-120"/>
              </a:rPr>
            </a:br>
            <a:endParaRPr lang="zh-TW" altLang="en-US" sz="3200" dirty="0">
              <a:solidFill>
                <a:srgbClr val="7030A0"/>
              </a:solidFill>
              <a:latin typeface="標楷體" pitchFamily="65" charset="-120"/>
              <a:ea typeface="標楷體" pitchFamily="65" charset="-120"/>
            </a:endParaRPr>
          </a:p>
        </p:txBody>
      </p:sp>
      <p:sp>
        <p:nvSpPr>
          <p:cNvPr id="3" name="內容版面配置區 2"/>
          <p:cNvSpPr>
            <a:spLocks noGrp="1"/>
          </p:cNvSpPr>
          <p:nvPr>
            <p:ph idx="1"/>
          </p:nvPr>
        </p:nvSpPr>
        <p:spPr>
          <a:xfrm>
            <a:off x="428596" y="1000108"/>
            <a:ext cx="8358246" cy="5500726"/>
          </a:xfrm>
        </p:spPr>
        <p:txBody>
          <a:bodyPr>
            <a:normAutofit fontScale="85000" lnSpcReduction="10000"/>
          </a:bodyPr>
          <a:lstStyle/>
          <a:p>
            <a:pPr algn="just">
              <a:lnSpc>
                <a:spcPts val="3700"/>
              </a:lnSpc>
              <a:buNone/>
            </a:pPr>
            <a:r>
              <a:rPr lang="en-US" sz="3000" dirty="0" smtClean="0">
                <a:latin typeface="標楷體" pitchFamily="65" charset="-120"/>
                <a:ea typeface="標楷體" pitchFamily="65" charset="-120"/>
              </a:rPr>
              <a:t>1.</a:t>
            </a:r>
            <a:r>
              <a:rPr lang="zh-TW" altLang="en-US" sz="3000" dirty="0" smtClean="0">
                <a:latin typeface="標楷體" pitchFamily="65" charset="-120"/>
                <a:ea typeface="標楷體" pitchFamily="65" charset="-120"/>
              </a:rPr>
              <a:t>偽造農田水利會函文是否構成偽造公文書罪？</a:t>
            </a:r>
            <a:r>
              <a:rPr lang="zh-TW" altLang="en-US" sz="3000" dirty="0" smtClean="0">
                <a:solidFill>
                  <a:srgbClr val="C00000"/>
                </a:solidFill>
                <a:latin typeface="標楷體" pitchFamily="65" charset="-120"/>
                <a:ea typeface="標楷體" pitchFamily="65" charset="-120"/>
              </a:rPr>
              <a:t>農田水利會職員</a:t>
            </a:r>
            <a:r>
              <a:rPr lang="zh-TW" altLang="en-US" sz="3000" dirty="0" smtClean="0">
                <a:latin typeface="標楷體" pitchFamily="65" charset="-120"/>
                <a:ea typeface="標楷體" pitchFamily="65" charset="-120"/>
              </a:rPr>
              <a:t>是否為刑法第</a:t>
            </a:r>
            <a:r>
              <a:rPr lang="en-US" sz="3000" dirty="0" smtClean="0">
                <a:latin typeface="標楷體" pitchFamily="65" charset="-120"/>
                <a:ea typeface="標楷體" pitchFamily="65" charset="-120"/>
              </a:rPr>
              <a:t>10</a:t>
            </a:r>
            <a:r>
              <a:rPr lang="zh-TW" altLang="en-US" sz="3000" dirty="0" smtClean="0">
                <a:latin typeface="標楷體" pitchFamily="65" charset="-120"/>
                <a:ea typeface="標楷體" pitchFamily="65" charset="-120"/>
              </a:rPr>
              <a:t>條所謂之公務員？</a:t>
            </a:r>
            <a:endParaRPr lang="en-US" altLang="zh-TW" sz="3000" dirty="0" smtClean="0">
              <a:latin typeface="標楷體" pitchFamily="65" charset="-120"/>
              <a:ea typeface="標楷體" pitchFamily="65" charset="-120"/>
            </a:endParaRPr>
          </a:p>
          <a:p>
            <a:pPr algn="just">
              <a:lnSpc>
                <a:spcPts val="3700"/>
              </a:lnSpc>
              <a:buNone/>
            </a:pPr>
            <a:r>
              <a:rPr lang="en-US" altLang="zh-TW" sz="3000" dirty="0" smtClean="0">
                <a:latin typeface="標楷體" pitchFamily="65" charset="-120"/>
                <a:ea typeface="標楷體" pitchFamily="65" charset="-120"/>
              </a:rPr>
              <a:t>2.</a:t>
            </a:r>
            <a:r>
              <a:rPr lang="zh-TW" altLang="en-US" sz="3000" dirty="0" smtClean="0">
                <a:latin typeface="標楷體" pitchFamily="65" charset="-120"/>
                <a:ea typeface="標楷體" pitchFamily="65" charset="-120"/>
              </a:rPr>
              <a:t>偽造</a:t>
            </a:r>
            <a:r>
              <a:rPr lang="zh-TW" altLang="en-US" sz="3000" dirty="0" smtClean="0">
                <a:solidFill>
                  <a:srgbClr val="C00000"/>
                </a:solidFill>
                <a:latin typeface="標楷體" pitchFamily="65" charset="-120"/>
                <a:ea typeface="標楷體" pitchFamily="65" charset="-120"/>
              </a:rPr>
              <a:t>環保局繳費憑據</a:t>
            </a:r>
            <a:r>
              <a:rPr lang="zh-TW" altLang="en-US" sz="3000" dirty="0" smtClean="0">
                <a:latin typeface="標楷體" pitchFamily="65" charset="-120"/>
                <a:ea typeface="標楷體" pitchFamily="65" charset="-120"/>
              </a:rPr>
              <a:t>是否構成偽造公文書罪？繳費憑據一般只是證明繳納規費之單據，是否屬刑法第</a:t>
            </a:r>
            <a:r>
              <a:rPr lang="en-US" sz="3000" dirty="0" smtClean="0">
                <a:latin typeface="標楷體" pitchFamily="65" charset="-120"/>
                <a:ea typeface="標楷體" pitchFamily="65" charset="-120"/>
              </a:rPr>
              <a:t>212</a:t>
            </a:r>
            <a:r>
              <a:rPr lang="zh-TW" altLang="en-US" sz="3000" dirty="0" smtClean="0">
                <a:latin typeface="標楷體" pitchFamily="65" charset="-120"/>
                <a:ea typeface="標楷體" pitchFamily="65" charset="-120"/>
              </a:rPr>
              <a:t>條之特種文書？</a:t>
            </a:r>
            <a:endParaRPr lang="en-US" altLang="zh-TW" sz="3000" dirty="0" smtClean="0">
              <a:latin typeface="標楷體" pitchFamily="65" charset="-120"/>
              <a:ea typeface="標楷體" pitchFamily="65" charset="-120"/>
            </a:endParaRPr>
          </a:p>
          <a:p>
            <a:pPr algn="just">
              <a:lnSpc>
                <a:spcPts val="3700"/>
              </a:lnSpc>
              <a:buNone/>
            </a:pPr>
            <a:r>
              <a:rPr lang="en-US" sz="3000" dirty="0" smtClean="0">
                <a:latin typeface="標楷體" pitchFamily="65" charset="-120"/>
                <a:ea typeface="標楷體" pitchFamily="65" charset="-120"/>
              </a:rPr>
              <a:t>3.</a:t>
            </a:r>
            <a:r>
              <a:rPr lang="zh-TW" altLang="en-US" sz="3000" dirty="0" smtClean="0">
                <a:solidFill>
                  <a:srgbClr val="C00000"/>
                </a:solidFill>
                <a:latin typeface="標楷體" pitchFamily="65" charset="-120"/>
                <a:ea typeface="標楷體" pitchFamily="65" charset="-120"/>
              </a:rPr>
              <a:t>義務役士兵或替代役</a:t>
            </a:r>
            <a:r>
              <a:rPr lang="zh-TW" altLang="en-US" sz="3000" dirty="0" smtClean="0">
                <a:latin typeface="標楷體" pitchFamily="65" charset="-120"/>
                <a:ea typeface="標楷體" pitchFamily="65" charset="-120"/>
              </a:rPr>
              <a:t>是否為修正後刑法所稱公務員？</a:t>
            </a:r>
          </a:p>
          <a:p>
            <a:pPr algn="just">
              <a:lnSpc>
                <a:spcPts val="3700"/>
              </a:lnSpc>
              <a:buNone/>
            </a:pPr>
            <a:r>
              <a:rPr lang="en-US" sz="3000" dirty="0" smtClean="0">
                <a:latin typeface="標楷體" pitchFamily="65" charset="-120"/>
                <a:ea typeface="標楷體" pitchFamily="65" charset="-120"/>
              </a:rPr>
              <a:t>4.</a:t>
            </a:r>
            <a:r>
              <a:rPr lang="zh-TW" altLang="en-US" sz="3000" dirty="0" smtClean="0">
                <a:latin typeface="標楷體" pitchFamily="65" charset="-120"/>
                <a:ea typeface="標楷體" pitchFamily="65" charset="-120"/>
              </a:rPr>
              <a:t>受法院或檢察官囑託執行鑑定職務之</a:t>
            </a:r>
            <a:r>
              <a:rPr lang="zh-TW" altLang="en-US" sz="3000" dirty="0" smtClean="0">
                <a:solidFill>
                  <a:srgbClr val="C00000"/>
                </a:solidFill>
                <a:latin typeface="標楷體" pitchFamily="65" charset="-120"/>
                <a:ea typeface="標楷體" pitchFamily="65" charset="-120"/>
              </a:rPr>
              <a:t>鑑定人</a:t>
            </a:r>
            <a:r>
              <a:rPr lang="zh-TW" altLang="en-US" sz="3000" dirty="0" smtClean="0">
                <a:latin typeface="標楷體" pitchFamily="65" charset="-120"/>
                <a:ea typeface="標楷體" pitchFamily="65" charset="-120"/>
              </a:rPr>
              <a:t>是否為刑法上所稱之公務員？</a:t>
            </a:r>
            <a:endParaRPr lang="en-US" altLang="zh-TW" sz="3000" dirty="0" smtClean="0">
              <a:latin typeface="標楷體" pitchFamily="65" charset="-120"/>
              <a:ea typeface="標楷體" pitchFamily="65" charset="-120"/>
            </a:endParaRPr>
          </a:p>
          <a:p>
            <a:pPr algn="just">
              <a:lnSpc>
                <a:spcPts val="3700"/>
              </a:lnSpc>
              <a:buNone/>
            </a:pPr>
            <a:r>
              <a:rPr lang="en-US" sz="3000" dirty="0" smtClean="0">
                <a:latin typeface="標楷體" pitchFamily="65" charset="-120"/>
                <a:ea typeface="標楷體" pitchFamily="65" charset="-120"/>
              </a:rPr>
              <a:t>5.</a:t>
            </a:r>
            <a:r>
              <a:rPr lang="zh-TW" altLang="en-US" sz="3000" dirty="0" smtClean="0">
                <a:solidFill>
                  <a:srgbClr val="C00000"/>
                </a:solidFill>
                <a:latin typeface="標楷體" pitchFamily="65" charset="-120"/>
                <a:ea typeface="標楷體" pitchFamily="65" charset="-120"/>
              </a:rPr>
              <a:t>軍人上自部次長，下至二等兵</a:t>
            </a:r>
            <a:r>
              <a:rPr lang="zh-TW" altLang="en-US" sz="3000" dirty="0" smtClean="0">
                <a:latin typeface="標楷體" pitchFamily="65" charset="-120"/>
                <a:ea typeface="標楷體" pitchFamily="65" charset="-120"/>
              </a:rPr>
              <a:t>，是否均屬修正後刑法上之公務員？</a:t>
            </a:r>
          </a:p>
          <a:p>
            <a:pPr algn="just">
              <a:lnSpc>
                <a:spcPts val="3700"/>
              </a:lnSpc>
              <a:buNone/>
            </a:pPr>
            <a:endParaRPr lang="zh-TW" altLang="en-US" sz="2800" dirty="0" smtClean="0">
              <a:latin typeface="標楷體" pitchFamily="65" charset="-120"/>
              <a:ea typeface="標楷體" pitchFamily="65" charset="-120"/>
            </a:endParaRPr>
          </a:p>
          <a:p>
            <a:pPr>
              <a:buNone/>
            </a:pPr>
            <a:endParaRPr lang="zh-TW" altLang="en-US" sz="2800" dirty="0" smtClean="0">
              <a:latin typeface="標楷體" pitchFamily="65" charset="-120"/>
              <a:ea typeface="標楷體" pitchFamily="65" charset="-120"/>
            </a:endParaRPr>
          </a:p>
          <a:p>
            <a:pPr>
              <a:buNone/>
            </a:pPr>
            <a:endParaRPr lang="zh-TW" altLang="en-US" sz="2800" dirty="0" smtClean="0">
              <a:latin typeface="標楷體" pitchFamily="65" charset="-120"/>
              <a:ea typeface="標楷體" pitchFamily="65" charset="-120"/>
            </a:endParaRPr>
          </a:p>
          <a:p>
            <a:endParaRPr lang="zh-TW"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marL="360363" indent="-360363" algn="l"/>
            <a:r>
              <a:rPr lang="en-US" sz="2600" dirty="0" smtClean="0">
                <a:latin typeface="標楷體" pitchFamily="65" charset="-120"/>
                <a:ea typeface="標楷體" pitchFamily="65" charset="-120"/>
              </a:rPr>
              <a:t>6.</a:t>
            </a:r>
            <a:r>
              <a:rPr lang="zh-TW" altLang="en-US" sz="2600" dirty="0" smtClean="0">
                <a:solidFill>
                  <a:srgbClr val="C00000"/>
                </a:solidFill>
                <a:latin typeface="標楷體" pitchFamily="65" charset="-120"/>
                <a:ea typeface="標楷體" pitchFamily="65" charset="-120"/>
              </a:rPr>
              <a:t>委外人員或約聘人員</a:t>
            </a:r>
            <a:r>
              <a:rPr lang="zh-TW" altLang="en-US" sz="2600" dirty="0" smtClean="0">
                <a:latin typeface="標楷體" pitchFamily="65" charset="-120"/>
                <a:ea typeface="標楷體" pitchFamily="65" charset="-120"/>
              </a:rPr>
              <a:t>，是否不屬修正後刑法上之公務員？</a:t>
            </a:r>
            <a:r>
              <a:rPr lang="en-US" sz="2600" dirty="0" smtClean="0">
                <a:latin typeface="標楷體" pitchFamily="65" charset="-120"/>
                <a:ea typeface="標楷體" pitchFamily="65" charset="-120"/>
              </a:rPr>
              <a:t> </a:t>
            </a: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428596" y="1285860"/>
            <a:ext cx="8215370" cy="5214974"/>
          </a:xfrm>
        </p:spPr>
        <p:txBody>
          <a:bodyPr>
            <a:normAutofit/>
          </a:bodyPr>
          <a:lstStyle/>
          <a:p>
            <a:pPr>
              <a:buNone/>
            </a:pPr>
            <a:r>
              <a:rPr lang="en-US" sz="2600" dirty="0" smtClean="0">
                <a:latin typeface="標楷體" pitchFamily="65" charset="-120"/>
                <a:ea typeface="標楷體" pitchFamily="65" charset="-120"/>
              </a:rPr>
              <a:t>7.</a:t>
            </a:r>
            <a:r>
              <a:rPr lang="zh-TW" altLang="en-US" sz="2600" dirty="0" smtClean="0">
                <a:solidFill>
                  <a:srgbClr val="C00000"/>
                </a:solidFill>
                <a:latin typeface="標楷體" pitchFamily="65" charset="-120"/>
                <a:ea typeface="標楷體" pitchFamily="65" charset="-120"/>
              </a:rPr>
              <a:t>公立醫院之醫事人員</a:t>
            </a:r>
            <a:r>
              <a:rPr lang="zh-TW" altLang="en-US" sz="2600" dirty="0" smtClean="0">
                <a:latin typeface="標楷體" pitchFamily="65" charset="-120"/>
                <a:ea typeface="標楷體" pitchFamily="65" charset="-120"/>
              </a:rPr>
              <a:t>，是否均不屬修正後刑法上之公務員？</a:t>
            </a:r>
            <a:endParaRPr lang="en-US" altLang="zh-TW" sz="2600" dirty="0" smtClean="0">
              <a:latin typeface="標楷體" pitchFamily="65" charset="-120"/>
              <a:ea typeface="標楷體" pitchFamily="65" charset="-120"/>
            </a:endParaRPr>
          </a:p>
          <a:p>
            <a:pPr>
              <a:buNone/>
            </a:pPr>
            <a:r>
              <a:rPr lang="en-US" sz="2600" dirty="0" smtClean="0">
                <a:latin typeface="標楷體" pitchFamily="65" charset="-120"/>
                <a:ea typeface="標楷體" pitchFamily="65" charset="-120"/>
              </a:rPr>
              <a:t>8.</a:t>
            </a:r>
            <a:r>
              <a:rPr lang="zh-TW" altLang="en-US" sz="2600" dirty="0" smtClean="0">
                <a:solidFill>
                  <a:srgbClr val="C00000"/>
                </a:solidFill>
                <a:latin typeface="標楷體" pitchFamily="65" charset="-120"/>
                <a:ea typeface="標楷體" pitchFamily="65" charset="-120"/>
              </a:rPr>
              <a:t>各科醫師</a:t>
            </a:r>
            <a:r>
              <a:rPr lang="zh-TW" altLang="en-US" sz="2600" dirty="0" smtClean="0">
                <a:latin typeface="標楷體" pitchFamily="65" charset="-120"/>
                <a:ea typeface="標楷體" pitchFamily="65" charset="-120"/>
              </a:rPr>
              <a:t>因執行醫療業務需要，而擬具相關藥品、醫療器材規格送請總務單位進行採購，是否應論屬刑法上之公務員？</a:t>
            </a:r>
            <a:endParaRPr lang="en-US" altLang="zh-TW" sz="2600" dirty="0" smtClean="0">
              <a:latin typeface="標楷體" pitchFamily="65" charset="-120"/>
              <a:ea typeface="標楷體" pitchFamily="65" charset="-120"/>
            </a:endParaRPr>
          </a:p>
          <a:p>
            <a:pPr>
              <a:buNone/>
            </a:pPr>
            <a:r>
              <a:rPr lang="en-US" sz="2600" dirty="0" smtClean="0">
                <a:latin typeface="標楷體" pitchFamily="65" charset="-120"/>
                <a:ea typeface="標楷體" pitchFamily="65" charset="-120"/>
              </a:rPr>
              <a:t>9.</a:t>
            </a:r>
            <a:r>
              <a:rPr lang="zh-TW" altLang="en-US" sz="2600" dirty="0" smtClean="0">
                <a:solidFill>
                  <a:srgbClr val="C00000"/>
                </a:solidFill>
                <a:latin typeface="標楷體" pitchFamily="65" charset="-120"/>
                <a:ea typeface="標楷體" pitchFamily="65" charset="-120"/>
              </a:rPr>
              <a:t>中央健康保險局所屬員工</a:t>
            </a:r>
            <a:r>
              <a:rPr lang="zh-TW" altLang="en-US" sz="2600" dirty="0" smtClean="0">
                <a:latin typeface="標楷體" pitchFamily="65" charset="-120"/>
                <a:ea typeface="標楷體" pitchFamily="65" charset="-120"/>
              </a:rPr>
              <a:t>，是否均屬修正後刑法上之公務員？ </a:t>
            </a:r>
            <a:endParaRPr lang="en-US" altLang="zh-TW" sz="2600" dirty="0" smtClean="0">
              <a:latin typeface="標楷體" pitchFamily="65" charset="-120"/>
              <a:ea typeface="標楷體" pitchFamily="65" charset="-120"/>
            </a:endParaRPr>
          </a:p>
          <a:p>
            <a:pPr>
              <a:buNone/>
            </a:pPr>
            <a:r>
              <a:rPr lang="en-US" sz="2600" dirty="0" smtClean="0">
                <a:latin typeface="標楷體" pitchFamily="65" charset="-120"/>
                <a:ea typeface="標楷體" pitchFamily="65" charset="-120"/>
              </a:rPr>
              <a:t>10.</a:t>
            </a:r>
            <a:r>
              <a:rPr lang="zh-TW" altLang="en-US" sz="2600" dirty="0" smtClean="0">
                <a:latin typeface="標楷體" pitchFamily="65" charset="-120"/>
                <a:ea typeface="標楷體" pitchFamily="65" charset="-120"/>
              </a:rPr>
              <a:t>新修正刑法第</a:t>
            </a:r>
            <a:r>
              <a:rPr lang="en-US" sz="2600" dirty="0" smtClean="0">
                <a:latin typeface="標楷體" pitchFamily="65" charset="-120"/>
                <a:ea typeface="標楷體" pitchFamily="65" charset="-120"/>
              </a:rPr>
              <a:t>36</a:t>
            </a:r>
            <a:r>
              <a:rPr lang="zh-TW" altLang="en-US" sz="2600" dirty="0" smtClean="0">
                <a:latin typeface="標楷體" pitchFamily="65" charset="-120"/>
                <a:ea typeface="標楷體" pitchFamily="65" charset="-120"/>
              </a:rPr>
              <a:t>條第</a:t>
            </a:r>
            <a:r>
              <a:rPr lang="en-US" sz="2600" dirty="0" smtClean="0">
                <a:latin typeface="標楷體" pitchFamily="65" charset="-120"/>
                <a:ea typeface="標楷體" pitchFamily="65" charset="-120"/>
              </a:rPr>
              <a:t>1</a:t>
            </a:r>
            <a:r>
              <a:rPr lang="zh-TW" altLang="en-US" sz="2600" dirty="0" smtClean="0">
                <a:latin typeface="標楷體" pitchFamily="65" charset="-120"/>
                <a:ea typeface="標楷體" pitchFamily="65" charset="-120"/>
              </a:rPr>
              <a:t>款規定褫奪公權者，</a:t>
            </a:r>
            <a:r>
              <a:rPr lang="zh-TW" altLang="en-US" sz="2600" dirty="0" smtClean="0">
                <a:solidFill>
                  <a:srgbClr val="C00000"/>
                </a:solidFill>
                <a:latin typeface="標楷體" pitchFamily="65" charset="-120"/>
                <a:ea typeface="標楷體" pitchFamily="65" charset="-120"/>
              </a:rPr>
              <a:t>剝奪為公務員之資格</a:t>
            </a:r>
            <a:r>
              <a:rPr lang="zh-TW" altLang="en-US" sz="2600" dirty="0" smtClean="0">
                <a:latin typeface="標楷體" pitchFamily="65" charset="-120"/>
                <a:ea typeface="標楷體" pitchFamily="65" charset="-120"/>
              </a:rPr>
              <a:t>，其所謂公務員是否即為同法第</a:t>
            </a:r>
            <a:r>
              <a:rPr lang="en-US" sz="2600" dirty="0" smtClean="0">
                <a:latin typeface="標楷體" pitchFamily="65" charset="-120"/>
                <a:ea typeface="標楷體" pitchFamily="65" charset="-120"/>
              </a:rPr>
              <a:t>10</a:t>
            </a:r>
            <a:r>
              <a:rPr lang="zh-TW" altLang="en-US" sz="2600" dirty="0" smtClean="0">
                <a:latin typeface="標楷體" pitchFamily="65" charset="-120"/>
                <a:ea typeface="標楷體" pitchFamily="65" charset="-120"/>
              </a:rPr>
              <a:t>條第</a:t>
            </a:r>
            <a:r>
              <a:rPr lang="en-US"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項規定之公務員？</a:t>
            </a:r>
            <a:endParaRPr lang="en-US" altLang="zh-TW" sz="2600" dirty="0" smtClean="0">
              <a:latin typeface="標楷體" pitchFamily="65" charset="-120"/>
              <a:ea typeface="標楷體" pitchFamily="65" charset="-120"/>
            </a:endParaRPr>
          </a:p>
          <a:p>
            <a:pPr>
              <a:buNone/>
            </a:pPr>
            <a:r>
              <a:rPr lang="en-US" sz="2600" dirty="0" smtClean="0">
                <a:latin typeface="標楷體" pitchFamily="65" charset="-120"/>
                <a:ea typeface="標楷體" pitchFamily="65" charset="-120"/>
              </a:rPr>
              <a:t>11.</a:t>
            </a:r>
            <a:r>
              <a:rPr lang="zh-TW" altLang="en-US" sz="2600" dirty="0" smtClean="0">
                <a:latin typeface="標楷體" pitchFamily="65" charset="-120"/>
                <a:ea typeface="標楷體" pitchFamily="65" charset="-120"/>
              </a:rPr>
              <a:t>違反</a:t>
            </a:r>
            <a:r>
              <a:rPr lang="zh-TW" altLang="en-US" sz="2600" dirty="0" smtClean="0">
                <a:solidFill>
                  <a:srgbClr val="C00000"/>
                </a:solidFill>
                <a:latin typeface="標楷體" pitchFamily="65" charset="-120"/>
                <a:ea typeface="標楷體" pitchFamily="65" charset="-120"/>
              </a:rPr>
              <a:t>公務員服務法</a:t>
            </a:r>
            <a:r>
              <a:rPr lang="zh-TW" altLang="en-US" sz="2600" dirty="0" smtClean="0">
                <a:latin typeface="標楷體" pitchFamily="65" charset="-120"/>
                <a:ea typeface="標楷體" pitchFamily="65" charset="-120"/>
              </a:rPr>
              <a:t>之貪瀆行為是否與公務員身分有關連？</a:t>
            </a:r>
          </a:p>
          <a:p>
            <a:pPr>
              <a:buNone/>
            </a:pPr>
            <a:endParaRPr lang="zh-TW" altLang="en-US" sz="2600" dirty="0" smtClean="0">
              <a:latin typeface="標楷體" pitchFamily="65" charset="-120"/>
              <a:ea typeface="標楷體" pitchFamily="65" charset="-120"/>
            </a:endParaRPr>
          </a:p>
          <a:p>
            <a:pPr>
              <a:buNone/>
            </a:pPr>
            <a:endParaRPr lang="zh-TW" altLang="en-US" sz="2800" dirty="0" smtClean="0">
              <a:latin typeface="標楷體" pitchFamily="65" charset="-120"/>
              <a:ea typeface="標楷體" pitchFamily="65" charset="-120"/>
            </a:endParaRPr>
          </a:p>
          <a:p>
            <a:pPr>
              <a:buNone/>
            </a:pPr>
            <a:endParaRPr lang="zh-TW" altLang="en-US" sz="2600" dirty="0" smtClean="0">
              <a:latin typeface="標楷體" pitchFamily="65" charset="-120"/>
              <a:ea typeface="標楷體" pitchFamily="65" charset="-120"/>
            </a:endParaRPr>
          </a:p>
          <a:p>
            <a:pPr>
              <a:buNone/>
            </a:pPr>
            <a:endParaRPr lang="zh-TW" altLang="en-US" sz="2800" dirty="0">
              <a:latin typeface="標楷體" pitchFamily="65" charset="-120"/>
              <a:ea typeface="標楷體" pitchFamily="65" charset="-12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28596" y="285728"/>
            <a:ext cx="8229600" cy="1143000"/>
          </a:xfrm>
        </p:spPr>
        <p:txBody>
          <a:bodyPr>
            <a:normAutofit/>
          </a:bodyPr>
          <a:lstStyle/>
          <a:p>
            <a:pPr marL="449263" indent="-449263" algn="just">
              <a:lnSpc>
                <a:spcPts val="3600"/>
              </a:lnSpc>
            </a:pPr>
            <a:r>
              <a:rPr lang="en-US" sz="2600" dirty="0" smtClean="0">
                <a:latin typeface="標楷體" pitchFamily="65" charset="-120"/>
                <a:ea typeface="標楷體" pitchFamily="65" charset="-120"/>
              </a:rPr>
              <a:t>12.</a:t>
            </a:r>
            <a:r>
              <a:rPr lang="zh-TW" altLang="en-US" sz="2600" dirty="0" smtClean="0">
                <a:latin typeface="標楷體" pitchFamily="65" charset="-120"/>
                <a:ea typeface="標楷體" pitchFamily="65" charset="-120"/>
              </a:rPr>
              <a:t>學說有認為現在最廣義之公務員是國家賠償法第</a:t>
            </a:r>
            <a:r>
              <a:rPr lang="en-US"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條所定義者、其次是公務員服務法</a:t>
            </a:r>
            <a:r>
              <a:rPr lang="en-US" sz="2600" dirty="0" smtClean="0">
                <a:latin typeface="標楷體" pitchFamily="65" charset="-120"/>
                <a:ea typeface="標楷體" pitchFamily="65" charset="-120"/>
              </a:rPr>
              <a:t>24</a:t>
            </a:r>
            <a:r>
              <a:rPr lang="zh-TW" altLang="en-US" sz="2600" dirty="0" smtClean="0">
                <a:latin typeface="標楷體" pitchFamily="65" charset="-120"/>
                <a:ea typeface="標楷體" pitchFamily="65" charset="-120"/>
              </a:rPr>
              <a:t>條所定義者、再來</a:t>
            </a: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428596" y="1214422"/>
            <a:ext cx="8358246" cy="5286412"/>
          </a:xfrm>
        </p:spPr>
        <p:txBody>
          <a:bodyPr/>
          <a:lstStyle/>
          <a:p>
            <a:pPr marL="449263" indent="0" algn="just">
              <a:lnSpc>
                <a:spcPts val="3600"/>
              </a:lnSpc>
              <a:buNone/>
            </a:pPr>
            <a:r>
              <a:rPr lang="zh-TW" altLang="en-US" sz="2600" dirty="0" smtClean="0">
                <a:latin typeface="標楷體" pitchFamily="65" charset="-120"/>
                <a:ea typeface="標楷體" pitchFamily="65" charset="-120"/>
              </a:rPr>
              <a:t>才是刑法第</a:t>
            </a:r>
            <a:r>
              <a:rPr lang="en-US" sz="2600" dirty="0" smtClean="0">
                <a:latin typeface="標楷體" pitchFamily="65" charset="-120"/>
                <a:ea typeface="標楷體" pitchFamily="65" charset="-120"/>
              </a:rPr>
              <a:t>10</a:t>
            </a:r>
            <a:r>
              <a:rPr lang="zh-TW" altLang="en-US" sz="2600" dirty="0" smtClean="0">
                <a:latin typeface="標楷體" pitchFamily="65" charset="-120"/>
                <a:ea typeface="標楷體" pitchFamily="65" charset="-120"/>
              </a:rPr>
              <a:t>條第</a:t>
            </a:r>
            <a:r>
              <a:rPr lang="en-US"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項所定義者，請問對於這樣之說法與各法規之公務員界定範圍有何看法？</a:t>
            </a:r>
            <a:endParaRPr lang="en-US" altLang="zh-TW" sz="2600" dirty="0" smtClean="0">
              <a:latin typeface="標楷體" pitchFamily="65" charset="-120"/>
              <a:ea typeface="標楷體" pitchFamily="65" charset="-120"/>
            </a:endParaRPr>
          </a:p>
          <a:p>
            <a:pPr marL="449263" indent="-449263" algn="just">
              <a:lnSpc>
                <a:spcPts val="3600"/>
              </a:lnSpc>
              <a:buNone/>
            </a:pPr>
            <a:r>
              <a:rPr lang="en-US" sz="2600" dirty="0" smtClean="0">
                <a:latin typeface="標楷體" pitchFamily="65" charset="-120"/>
                <a:ea typeface="標楷體" pitchFamily="65" charset="-120"/>
              </a:rPr>
              <a:t>13.</a:t>
            </a:r>
            <a:r>
              <a:rPr lang="zh-TW" altLang="en-US" sz="2600" dirty="0" smtClean="0">
                <a:latin typeface="標楷體" pitchFamily="65" charset="-120"/>
                <a:ea typeface="標楷體" pitchFamily="65" charset="-120"/>
              </a:rPr>
              <a:t>某甲將竊得來之贓車騎至某機車行，並將偽造之證件交付給該</a:t>
            </a:r>
            <a:r>
              <a:rPr lang="zh-TW" altLang="en-US" sz="2600" dirty="0" smtClean="0">
                <a:solidFill>
                  <a:srgbClr val="C00000"/>
                </a:solidFill>
                <a:latin typeface="標楷體" pitchFamily="65" charset="-120"/>
                <a:ea typeface="標楷體" pitchFamily="65" charset="-120"/>
              </a:rPr>
              <a:t>機車行老闆</a:t>
            </a:r>
            <a:r>
              <a:rPr lang="zh-TW" altLang="en-US" sz="2600" dirty="0" smtClean="0">
                <a:latin typeface="標楷體" pitchFamily="65" charset="-120"/>
                <a:ea typeface="標楷體" pitchFamily="65" charset="-120"/>
              </a:rPr>
              <a:t>以便從事機車排氣量檢測，該老闆乃依照其所交付之偽造證件登記於受委託應登記之表簿，以表示某甲業經完成該年度之汽車排氣量之檢測，而使該機車行老闆辦理登記以便供未來呈報環保署之依據，則此舉是否已經構成刑法第</a:t>
            </a:r>
            <a:r>
              <a:rPr lang="en-US" sz="2600" dirty="0" smtClean="0">
                <a:latin typeface="標楷體" pitchFamily="65" charset="-120"/>
                <a:ea typeface="標楷體" pitchFamily="65" charset="-120"/>
              </a:rPr>
              <a:t>214</a:t>
            </a:r>
            <a:r>
              <a:rPr lang="zh-TW" altLang="en-US" sz="2600" dirty="0" smtClean="0">
                <a:latin typeface="標楷體" pitchFamily="65" charset="-120"/>
                <a:ea typeface="標楷體" pitchFamily="65" charset="-120"/>
              </a:rPr>
              <a:t>條之使公務員登載不實罪嫌？</a:t>
            </a:r>
          </a:p>
          <a:p>
            <a:pPr marL="449263" indent="0">
              <a:buNone/>
            </a:pPr>
            <a:endParaRPr lang="zh-TW" altLang="en-US" sz="2600" dirty="0" smtClean="0">
              <a:latin typeface="標楷體" pitchFamily="65" charset="-120"/>
              <a:ea typeface="標楷體" pitchFamily="65" charset="-120"/>
            </a:endParaRPr>
          </a:p>
          <a:p>
            <a:pPr>
              <a:buNone/>
            </a:pPr>
            <a:endParaRPr lang="zh-TW"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285728"/>
            <a:ext cx="8229600" cy="1143000"/>
          </a:xfrm>
        </p:spPr>
        <p:txBody>
          <a:bodyPr>
            <a:noAutofit/>
          </a:bodyPr>
          <a:lstStyle/>
          <a:p>
            <a:pPr marL="900113" indent="-539750" algn="just">
              <a:lnSpc>
                <a:spcPts val="3600"/>
              </a:lnSpc>
            </a:pPr>
            <a:r>
              <a:rPr lang="en-US" sz="2600" dirty="0" smtClean="0">
                <a:latin typeface="標楷體" pitchFamily="65" charset="-120"/>
                <a:ea typeface="標楷體" pitchFamily="65" charset="-120"/>
              </a:rPr>
              <a:t>14.</a:t>
            </a:r>
            <a:r>
              <a:rPr lang="zh-TW" altLang="en-US" sz="2600" dirty="0" smtClean="0">
                <a:latin typeface="標楷體" pitchFamily="65" charset="-120"/>
                <a:ea typeface="標楷體" pitchFamily="65" charset="-120"/>
              </a:rPr>
              <a:t>某地檢署委託某私立醫院辦理煙毒犯之尿液複驗</a:t>
            </a:r>
            <a:r>
              <a:rPr lang="en-US" altLang="zh-TW" sz="2600" dirty="0" smtClean="0">
                <a:latin typeface="標楷體" pitchFamily="65" charset="-120"/>
                <a:ea typeface="標楷體" pitchFamily="65" charset="-120"/>
              </a:rPr>
              <a:t/>
            </a:r>
            <a:br>
              <a:rPr lang="en-US" altLang="zh-TW" sz="2600" dirty="0" smtClean="0">
                <a:latin typeface="標楷體" pitchFamily="65" charset="-120"/>
                <a:ea typeface="標楷體" pitchFamily="65" charset="-120"/>
              </a:rPr>
            </a:br>
            <a:r>
              <a:rPr lang="zh-TW" altLang="en-US" sz="2600" dirty="0" smtClean="0">
                <a:latin typeface="標楷體" pitchFamily="65" charset="-120"/>
                <a:ea typeface="標楷體" pitchFamily="65" charset="-120"/>
              </a:rPr>
              <a:t>工作，該</a:t>
            </a:r>
            <a:r>
              <a:rPr lang="zh-TW" altLang="en-US" sz="2600" dirty="0" smtClean="0">
                <a:solidFill>
                  <a:srgbClr val="C00000"/>
                </a:solidFill>
                <a:latin typeface="標楷體" pitchFamily="65" charset="-120"/>
                <a:ea typeface="標楷體" pitchFamily="65" charset="-120"/>
              </a:rPr>
              <a:t>醫院之司機</a:t>
            </a:r>
            <a:r>
              <a:rPr lang="zh-TW" altLang="en-US" sz="2600" dirty="0" smtClean="0">
                <a:latin typeface="標楷體" pitchFamily="65" charset="-120"/>
                <a:ea typeface="標楷體" pitchFamily="65" charset="-120"/>
              </a:rPr>
              <a:t>甲，雖未擔任尿液之檢驗工</a:t>
            </a: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571472" y="1285860"/>
            <a:ext cx="8229600" cy="4525963"/>
          </a:xfrm>
        </p:spPr>
        <p:txBody>
          <a:bodyPr>
            <a:normAutofit/>
          </a:bodyPr>
          <a:lstStyle/>
          <a:p>
            <a:pPr marL="630238" indent="0">
              <a:buNone/>
            </a:pPr>
            <a:r>
              <a:rPr lang="zh-TW" altLang="en-US" sz="2600" dirty="0" smtClean="0">
                <a:latin typeface="標楷體" pitchFamily="65" charset="-120"/>
                <a:ea typeface="標楷體" pitchFamily="65" charset="-120"/>
              </a:rPr>
              <a:t>作，惟其受該醫院之指派，經常開車至某地檢署取回待複驗之尿液，詎該司機甲竟心生貪念，某日收受煙毒犯乙之金錢後，將乙之尿液瓶子，換裝甲自己之尿液後，送給不知情之醫院檢驗員複驗。結果，乙之尿液沒有毒品陽性反應，檢察官乃對乙處分不起訴，問甲有無觸犯刑法瀆職罪或貪污治罪條例之罪？</a:t>
            </a:r>
          </a:p>
          <a:p>
            <a:pPr marL="630238" indent="-539750">
              <a:buNone/>
            </a:pPr>
            <a:r>
              <a:rPr lang="en-US" sz="2600" dirty="0" smtClean="0">
                <a:latin typeface="標楷體" pitchFamily="65" charset="-120"/>
                <a:ea typeface="標楷體" pitchFamily="65" charset="-120"/>
              </a:rPr>
              <a:t>15.</a:t>
            </a:r>
            <a:r>
              <a:rPr lang="zh-TW" altLang="en-US" sz="2600" dirty="0" smtClean="0">
                <a:solidFill>
                  <a:srgbClr val="C00000"/>
                </a:solidFill>
                <a:latin typeface="標楷體" pitchFamily="65" charset="-120"/>
                <a:ea typeface="標楷體" pitchFamily="65" charset="-120"/>
              </a:rPr>
              <a:t>台電</a:t>
            </a:r>
            <a:r>
              <a:rPr lang="zh-TW" altLang="en-US" sz="2600" dirty="0" smtClean="0">
                <a:latin typeface="標楷體" pitchFamily="65" charset="-120"/>
                <a:ea typeface="標楷體" pitchFamily="65" charset="-120"/>
              </a:rPr>
              <a:t>受某市政府之命令，對色情行業進行停電工作，若遭到業者強力抗爭而致受傷，是否可為妨害公務罪之客體？</a:t>
            </a:r>
          </a:p>
          <a:p>
            <a:pPr>
              <a:buNone/>
            </a:pPr>
            <a:endParaRPr lang="zh-TW"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357166"/>
            <a:ext cx="8229600" cy="1143000"/>
          </a:xfrm>
        </p:spPr>
        <p:txBody>
          <a:bodyPr>
            <a:noAutofit/>
          </a:bodyPr>
          <a:lstStyle/>
          <a:p>
            <a:pPr marL="630238" indent="-539750" algn="just">
              <a:lnSpc>
                <a:spcPts val="3600"/>
              </a:lnSpc>
              <a:spcBef>
                <a:spcPts val="600"/>
              </a:spcBef>
              <a:spcAft>
                <a:spcPts val="600"/>
              </a:spcAft>
            </a:pPr>
            <a:r>
              <a:rPr lang="en-US" sz="2600" dirty="0" smtClean="0">
                <a:latin typeface="標楷體" pitchFamily="65" charset="-120"/>
                <a:ea typeface="標楷體" pitchFamily="65" charset="-120"/>
              </a:rPr>
              <a:t>16.</a:t>
            </a:r>
            <a:r>
              <a:rPr lang="zh-TW" altLang="en-US" sz="2600" dirty="0" smtClean="0">
                <a:solidFill>
                  <a:srgbClr val="C00000"/>
                </a:solidFill>
                <a:latin typeface="標楷體" pitchFamily="65" charset="-120"/>
                <a:ea typeface="標楷體" pitchFamily="65" charset="-120"/>
              </a:rPr>
              <a:t>民間汽機車拖吊業者</a:t>
            </a:r>
            <a:r>
              <a:rPr lang="zh-TW" altLang="en-US" sz="2600" dirty="0" smtClean="0">
                <a:latin typeface="標楷體" pitchFamily="65" charset="-120"/>
                <a:ea typeface="標楷體" pitchFamily="65" charset="-120"/>
              </a:rPr>
              <a:t>拖吊違規停車之車輛，若遭到違規停車者強力抗爭而致受傷，是否可為妨害公務</a:t>
            </a:r>
            <a:br>
              <a:rPr lang="zh-TW" altLang="en-US" sz="2600" dirty="0" smtClean="0">
                <a:latin typeface="標楷體" pitchFamily="65" charset="-120"/>
                <a:ea typeface="標楷體" pitchFamily="65" charset="-120"/>
              </a:rPr>
            </a:b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357158" y="1214422"/>
            <a:ext cx="8072494" cy="5072098"/>
          </a:xfrm>
        </p:spPr>
        <p:txBody>
          <a:bodyPr>
            <a:normAutofit/>
          </a:bodyPr>
          <a:lstStyle/>
          <a:p>
            <a:pPr marL="630238" indent="-90488">
              <a:buNone/>
            </a:pPr>
            <a:r>
              <a:rPr lang="zh-TW" altLang="en-US" sz="2600" dirty="0" smtClean="0">
                <a:latin typeface="標楷體" pitchFamily="65" charset="-120"/>
                <a:ea typeface="標楷體" pitchFamily="65" charset="-120"/>
              </a:rPr>
              <a:t>罪之客體？</a:t>
            </a:r>
            <a:endParaRPr lang="en-US" altLang="zh-TW" sz="2600" dirty="0" smtClean="0">
              <a:latin typeface="標楷體" pitchFamily="65" charset="-120"/>
              <a:ea typeface="標楷體" pitchFamily="65" charset="-120"/>
            </a:endParaRPr>
          </a:p>
          <a:p>
            <a:pPr marL="539750" indent="-539750">
              <a:buNone/>
            </a:pPr>
            <a:r>
              <a:rPr lang="en-US" sz="2600" dirty="0" smtClean="0">
                <a:latin typeface="標楷體" pitchFamily="65" charset="-120"/>
                <a:ea typeface="標楷體" pitchFamily="65" charset="-120"/>
              </a:rPr>
              <a:t>17.</a:t>
            </a:r>
            <a:r>
              <a:rPr lang="zh-TW" altLang="en-US" sz="2600" dirty="0" smtClean="0">
                <a:solidFill>
                  <a:srgbClr val="C00000"/>
                </a:solidFill>
                <a:latin typeface="標楷體" pitchFamily="65" charset="-120"/>
                <a:ea typeface="標楷體" pitchFamily="65" charset="-120"/>
              </a:rPr>
              <a:t>公民營行庫行員、約聘僱員或坊間一般便利商店店員</a:t>
            </a:r>
            <a:r>
              <a:rPr lang="zh-TW" altLang="en-US" sz="2600" dirty="0" smtClean="0">
                <a:latin typeface="標楷體" pitchFamily="65" charset="-120"/>
                <a:ea typeface="標楷體" pitchFamily="65" charset="-120"/>
              </a:rPr>
              <a:t>代收稅款後，侵占入己，該代收人員是否為刑法上之公務員？</a:t>
            </a:r>
          </a:p>
          <a:p>
            <a:pPr marL="539750" indent="-539750">
              <a:buNone/>
            </a:pPr>
            <a:r>
              <a:rPr lang="en-US" sz="2600" dirty="0" smtClean="0">
                <a:latin typeface="標楷體" pitchFamily="65" charset="-120"/>
                <a:ea typeface="標楷體" pitchFamily="65" charset="-120"/>
              </a:rPr>
              <a:t>18.</a:t>
            </a:r>
            <a:r>
              <a:rPr lang="zh-TW" altLang="en-US" sz="2600" dirty="0" smtClean="0">
                <a:latin typeface="標楷體" pitchFamily="65" charset="-120"/>
                <a:ea typeface="標楷體" pitchFamily="65" charset="-120"/>
              </a:rPr>
              <a:t>毆傷執行職務中之</a:t>
            </a:r>
            <a:r>
              <a:rPr lang="zh-TW" altLang="en-US" sz="2600" dirty="0" smtClean="0">
                <a:solidFill>
                  <a:srgbClr val="C00000"/>
                </a:solidFill>
                <a:latin typeface="標楷體" pitchFamily="65" charset="-120"/>
                <a:ea typeface="標楷體" pitchFamily="65" charset="-120"/>
              </a:rPr>
              <a:t>公營汽車司機或火車列車長</a:t>
            </a:r>
            <a:r>
              <a:rPr lang="zh-TW" altLang="en-US" sz="2600" dirty="0" smtClean="0">
                <a:latin typeface="標楷體" pitchFamily="65" charset="-120"/>
                <a:ea typeface="標楷體" pitchFamily="65" charset="-120"/>
              </a:rPr>
              <a:t>，係論以普通傷害罪或妨害公務罪（刑法第</a:t>
            </a:r>
            <a:r>
              <a:rPr lang="en-US" altLang="zh-TW" sz="2600" dirty="0" smtClean="0">
                <a:latin typeface="標楷體" pitchFamily="65" charset="-120"/>
                <a:ea typeface="標楷體" pitchFamily="65" charset="-120"/>
              </a:rPr>
              <a:t>135</a:t>
            </a:r>
            <a:r>
              <a:rPr lang="zh-TW" altLang="en-US" sz="2600" dirty="0" smtClean="0">
                <a:latin typeface="標楷體" pitchFamily="65" charset="-120"/>
                <a:ea typeface="標楷體" pitchFamily="65" charset="-120"/>
              </a:rPr>
              <a:t>條</a:t>
            </a:r>
            <a:r>
              <a:rPr lang="en-US" altLang="zh-TW" sz="2600" dirty="0" smtClean="0">
                <a:latin typeface="標楷體" pitchFamily="65" charset="-120"/>
                <a:ea typeface="標楷體" pitchFamily="65" charset="-120"/>
              </a:rPr>
              <a:t>)?</a:t>
            </a:r>
          </a:p>
          <a:p>
            <a:pPr marL="539750" indent="-539750">
              <a:buNone/>
            </a:pPr>
            <a:r>
              <a:rPr lang="en-US" altLang="zh-TW" sz="2600" dirty="0" smtClean="0">
                <a:latin typeface="標楷體" pitchFamily="65" charset="-120"/>
                <a:ea typeface="標楷體" pitchFamily="65" charset="-120"/>
              </a:rPr>
              <a:t>19.</a:t>
            </a:r>
            <a:r>
              <a:rPr lang="zh-TW" altLang="en-US" sz="2600" dirty="0" smtClean="0">
                <a:latin typeface="標楷體" pitchFamily="65" charset="-120"/>
                <a:ea typeface="標楷體" pitchFamily="65" charset="-120"/>
              </a:rPr>
              <a:t>中油公司加油站</a:t>
            </a:r>
            <a:r>
              <a:rPr lang="zh-TW" altLang="en-US" sz="2600" dirty="0" smtClean="0">
                <a:solidFill>
                  <a:srgbClr val="C00000"/>
                </a:solidFill>
                <a:latin typeface="標楷體" pitchFamily="65" charset="-120"/>
                <a:ea typeface="標楷體" pitchFamily="65" charset="-120"/>
              </a:rPr>
              <a:t>加油工</a:t>
            </a:r>
            <a:r>
              <a:rPr lang="zh-TW" altLang="en-US" sz="2600" dirty="0" smtClean="0">
                <a:latin typeface="標楷體" pitchFamily="65" charset="-120"/>
                <a:ea typeface="標楷體" pitchFamily="65" charset="-120"/>
              </a:rPr>
              <a:t>某甲，當某乙於夜間</a:t>
            </a:r>
            <a:r>
              <a:rPr lang="en-US" altLang="zh-TW" sz="2600" dirty="0" smtClean="0">
                <a:latin typeface="標楷體" pitchFamily="65" charset="-120"/>
                <a:ea typeface="標楷體" pitchFamily="65" charset="-120"/>
              </a:rPr>
              <a:t>9.03</a:t>
            </a:r>
            <a:r>
              <a:rPr lang="zh-TW" altLang="en-US" sz="2600" dirty="0" smtClean="0">
                <a:latin typeface="標楷體" pitchFamily="65" charset="-120"/>
                <a:ea typeface="標楷體" pitchFamily="65" charset="-120"/>
              </a:rPr>
              <a:t>分騎機車前往加油，以已逾</a:t>
            </a:r>
            <a:r>
              <a:rPr lang="en-US" altLang="zh-TW" sz="2600" dirty="0" smtClean="0">
                <a:latin typeface="標楷體" pitchFamily="65" charset="-120"/>
                <a:ea typeface="標楷體" pitchFamily="65" charset="-120"/>
              </a:rPr>
              <a:t>9</a:t>
            </a:r>
            <a:r>
              <a:rPr lang="zh-TW" altLang="en-US" sz="2600" dirty="0" smtClean="0">
                <a:latin typeface="標楷體" pitchFamily="65" charset="-120"/>
                <a:ea typeface="標楷體" pitchFamily="65" charset="-120"/>
              </a:rPr>
              <a:t>時，對外不營業而拒絕，並入辦公室內結帳，某乙憤而辱罵某甲「姦你娘」，問某乙是否構成刑法第</a:t>
            </a:r>
            <a:r>
              <a:rPr lang="en-US" altLang="zh-TW" sz="2600" dirty="0" smtClean="0">
                <a:latin typeface="標楷體" pitchFamily="65" charset="-120"/>
                <a:ea typeface="標楷體" pitchFamily="65" charset="-120"/>
              </a:rPr>
              <a:t>140</a:t>
            </a:r>
            <a:r>
              <a:rPr lang="zh-TW" altLang="en-US" sz="2600" dirty="0" smtClean="0">
                <a:latin typeface="標楷體" pitchFamily="65" charset="-120"/>
                <a:ea typeface="標楷體" pitchFamily="65" charset="-120"/>
              </a:rPr>
              <a:t>條第</a:t>
            </a:r>
            <a:r>
              <a:rPr lang="en-US" altLang="zh-TW" sz="2600" dirty="0" smtClean="0">
                <a:latin typeface="標楷體" pitchFamily="65" charset="-120"/>
                <a:ea typeface="標楷體" pitchFamily="65" charset="-120"/>
              </a:rPr>
              <a:t>1</a:t>
            </a:r>
            <a:r>
              <a:rPr lang="zh-TW" altLang="en-US" sz="2600" dirty="0" smtClean="0">
                <a:latin typeface="標楷體" pitchFamily="65" charset="-120"/>
                <a:ea typeface="標楷體" pitchFamily="65" charset="-120"/>
              </a:rPr>
              <a:t>項之侮辱公務員罪？</a:t>
            </a:r>
          </a:p>
          <a:p>
            <a:pPr>
              <a:buNone/>
            </a:pPr>
            <a:endParaRPr lang="en-US" altLang="zh-TW" sz="2800" dirty="0" smtClean="0"/>
          </a:p>
          <a:p>
            <a:pPr indent="-73025">
              <a:buNone/>
            </a:pPr>
            <a:endParaRPr lang="zh-TW" altLang="en-US" sz="2600" dirty="0">
              <a:latin typeface="標楷體" pitchFamily="65" charset="-120"/>
              <a:ea typeface="標楷體" pitchFamily="65" charset="-12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pPr marL="630238" indent="-539750" algn="just">
              <a:lnSpc>
                <a:spcPts val="3500"/>
              </a:lnSpc>
            </a:pPr>
            <a:r>
              <a:rPr lang="en-US" altLang="zh-TW" sz="2600" dirty="0" smtClean="0">
                <a:latin typeface="標楷體" pitchFamily="65" charset="-120"/>
                <a:ea typeface="標楷體" pitchFamily="65" charset="-120"/>
              </a:rPr>
              <a:t>20.</a:t>
            </a:r>
            <a:r>
              <a:rPr lang="zh-TW" altLang="en-US" sz="2600" dirty="0" smtClean="0">
                <a:latin typeface="標楷體" pitchFamily="65" charset="-120"/>
                <a:ea typeface="標楷體" pitchFamily="65" charset="-120"/>
              </a:rPr>
              <a:t>某甲是</a:t>
            </a:r>
            <a:r>
              <a:rPr lang="zh-TW" altLang="en-US" sz="2600" dirty="0" smtClean="0">
                <a:solidFill>
                  <a:srgbClr val="C00000"/>
                </a:solidFill>
                <a:latin typeface="標楷體" pitchFamily="65" charset="-120"/>
                <a:ea typeface="標楷體" pitchFamily="65" charset="-120"/>
              </a:rPr>
              <a:t>臺灣汽車客運公司車掌</a:t>
            </a:r>
            <a:r>
              <a:rPr lang="zh-TW" altLang="en-US" sz="2600" dirty="0" smtClean="0">
                <a:latin typeface="標楷體" pitchFamily="65" charset="-120"/>
                <a:ea typeface="標楷體" pitchFamily="65" charset="-120"/>
              </a:rPr>
              <a:t>，某乙是乘客。某日乙乘甲之班車，因越站甲要求乙補票，乙不從，與</a:t>
            </a: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428596" y="1285860"/>
            <a:ext cx="8215370" cy="5072098"/>
          </a:xfrm>
        </p:spPr>
        <p:txBody>
          <a:bodyPr>
            <a:normAutofit/>
          </a:bodyPr>
          <a:lstStyle/>
          <a:p>
            <a:pPr marL="630238" indent="0" algn="just">
              <a:lnSpc>
                <a:spcPts val="3500"/>
              </a:lnSpc>
              <a:buNone/>
            </a:pPr>
            <a:r>
              <a:rPr lang="zh-TW" altLang="en-US" sz="2600" dirty="0" smtClean="0">
                <a:latin typeface="標楷體" pitchFamily="65" charset="-120"/>
                <a:ea typeface="標楷體" pitchFamily="65" charset="-120"/>
              </a:rPr>
              <a:t>甲爭執繼而手拉甲手臂，欲至車外理論，因而拖延班車行駛時間約十分鐘。甲乃告訴乙妨害甲公務執行，問乙是否成立妨害公務罪？</a:t>
            </a:r>
            <a:endParaRPr lang="en-US" altLang="zh-TW" sz="2600" dirty="0" smtClean="0">
              <a:latin typeface="標楷體" pitchFamily="65" charset="-120"/>
              <a:ea typeface="標楷體" pitchFamily="65" charset="-120"/>
            </a:endParaRPr>
          </a:p>
          <a:p>
            <a:pPr marL="630238" indent="-539750" algn="just">
              <a:lnSpc>
                <a:spcPts val="3500"/>
              </a:lnSpc>
              <a:buNone/>
            </a:pPr>
            <a:r>
              <a:rPr lang="en-US" altLang="zh-TW" sz="2600" dirty="0" smtClean="0">
                <a:latin typeface="標楷體" pitchFamily="65" charset="-120"/>
                <a:ea typeface="標楷體" pitchFamily="65" charset="-120"/>
              </a:rPr>
              <a:t>21.</a:t>
            </a:r>
            <a:r>
              <a:rPr lang="zh-TW" altLang="en-US" sz="2600" dirty="0" smtClean="0">
                <a:latin typeface="標楷體" pitchFamily="65" charset="-120"/>
                <a:ea typeface="標楷體" pitchFamily="65" charset="-120"/>
              </a:rPr>
              <a:t>甲女為臺北市公共汽車管理處（簡稱公車處）</a:t>
            </a:r>
            <a:r>
              <a:rPr lang="zh-TW" altLang="en-US" sz="2600" dirty="0" smtClean="0">
                <a:solidFill>
                  <a:srgbClr val="C00000"/>
                </a:solidFill>
                <a:latin typeface="標楷體" pitchFamily="65" charset="-120"/>
                <a:ea typeface="標楷體" pitchFamily="65" charset="-120"/>
              </a:rPr>
              <a:t>隨車服務員</a:t>
            </a:r>
            <a:r>
              <a:rPr lang="zh-TW" altLang="en-US" sz="2600" dirty="0" smtClean="0">
                <a:latin typeface="標楷體" pitchFamily="65" charset="-120"/>
                <a:ea typeface="標楷體" pitchFamily="65" charset="-120"/>
              </a:rPr>
              <a:t>，明知乘客上車所付單張車票（即回籠票），回站後應全數繳銷，乃竟於回站清點時，乘機侵占數張，賤售於售票亭轉賣乘客，甲女所為究犯何罪</a:t>
            </a:r>
            <a:r>
              <a:rPr lang="en-US" altLang="zh-TW" sz="2600" dirty="0" smtClean="0">
                <a:latin typeface="標楷體" pitchFamily="65" charset="-120"/>
                <a:ea typeface="標楷體" pitchFamily="65" charset="-120"/>
              </a:rPr>
              <a:t>﹖</a:t>
            </a:r>
          </a:p>
          <a:p>
            <a:pPr marL="539750" indent="-539750" algn="just">
              <a:lnSpc>
                <a:spcPts val="3600"/>
              </a:lnSpc>
              <a:buNone/>
            </a:pPr>
            <a:endParaRPr lang="zh-TW" altLang="en-US" sz="2600" dirty="0" smtClean="0">
              <a:latin typeface="標楷體" pitchFamily="65" charset="-120"/>
              <a:ea typeface="標楷體" pitchFamily="65" charset="-120"/>
            </a:endParaRPr>
          </a:p>
          <a:p>
            <a:pPr>
              <a:buNone/>
            </a:pPr>
            <a:endParaRPr lang="zh-TW" alt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pPr marL="449263" indent="-449263" algn="just">
              <a:lnSpc>
                <a:spcPts val="3500"/>
              </a:lnSpc>
            </a:pPr>
            <a:r>
              <a:rPr lang="en-US" sz="2600" dirty="0" smtClean="0">
                <a:latin typeface="標楷體" pitchFamily="65" charset="-120"/>
                <a:ea typeface="標楷體" pitchFamily="65" charset="-120"/>
              </a:rPr>
              <a:t>22.</a:t>
            </a:r>
            <a:r>
              <a:rPr lang="zh-TW" altLang="en-US" sz="2600" dirty="0" smtClean="0">
                <a:latin typeface="標楷體" pitchFamily="65" charset="-120"/>
                <a:ea typeface="標楷體" pitchFamily="65" charset="-120"/>
              </a:rPr>
              <a:t>被告自</a:t>
            </a:r>
            <a:r>
              <a:rPr lang="en-US" sz="2600" dirty="0" smtClean="0">
                <a:latin typeface="標楷體" pitchFamily="65" charset="-120"/>
                <a:ea typeface="標楷體" pitchFamily="65" charset="-120"/>
              </a:rPr>
              <a:t>85</a:t>
            </a:r>
            <a:r>
              <a:rPr lang="zh-TW" altLang="en-US" sz="2600" dirty="0" smtClean="0">
                <a:latin typeface="標楷體" pitchFamily="65" charset="-120"/>
                <a:ea typeface="標楷體" pitchFamily="65" charset="-120"/>
              </a:rPr>
              <a:t>年</a:t>
            </a:r>
            <a:r>
              <a:rPr lang="en-US" sz="2600" dirty="0" smtClean="0">
                <a:latin typeface="標楷體" pitchFamily="65" charset="-120"/>
                <a:ea typeface="標楷體" pitchFamily="65" charset="-120"/>
              </a:rPr>
              <a:t>2</a:t>
            </a:r>
            <a:r>
              <a:rPr lang="zh-TW" altLang="en-US" sz="2600" dirty="0" smtClean="0">
                <a:latin typeface="標楷體" pitchFamily="65" charset="-120"/>
                <a:ea typeface="標楷體" pitchFamily="65" charset="-120"/>
              </a:rPr>
              <a:t>月</a:t>
            </a:r>
            <a:r>
              <a:rPr lang="en-US" sz="2600" dirty="0" smtClean="0">
                <a:latin typeface="標楷體" pitchFamily="65" charset="-120"/>
                <a:ea typeface="標楷體" pitchFamily="65" charset="-120"/>
              </a:rPr>
              <a:t>1</a:t>
            </a:r>
            <a:r>
              <a:rPr lang="zh-TW" altLang="en-US" sz="2600" dirty="0" smtClean="0">
                <a:latin typeface="標楷體" pitchFamily="65" charset="-120"/>
                <a:ea typeface="標楷體" pitchFamily="65" charset="-120"/>
              </a:rPr>
              <a:t>日起擔任中華郵政股份有限公司高雄郵局小港支局</a:t>
            </a:r>
            <a:r>
              <a:rPr lang="zh-TW" altLang="en-US" sz="2600" dirty="0" smtClean="0">
                <a:solidFill>
                  <a:srgbClr val="C00000"/>
                </a:solidFill>
                <a:latin typeface="標楷體" pitchFamily="65" charset="-120"/>
                <a:ea typeface="標楷體" pitchFamily="65" charset="-120"/>
              </a:rPr>
              <a:t>郵務差</a:t>
            </a:r>
            <a:r>
              <a:rPr lang="zh-TW" altLang="en-US" sz="2600" dirty="0" smtClean="0">
                <a:latin typeface="標楷體" pitchFamily="65" charset="-120"/>
                <a:ea typeface="標楷體" pitchFamily="65" charset="-120"/>
              </a:rPr>
              <a:t>，負責郵局窗口之郵票、印花</a:t>
            </a:r>
            <a:endParaRPr lang="zh-TW" altLang="en-US" sz="2600" dirty="0">
              <a:latin typeface="標楷體" pitchFamily="65" charset="-120"/>
              <a:ea typeface="標楷體" pitchFamily="65" charset="-120"/>
            </a:endParaRPr>
          </a:p>
        </p:txBody>
      </p:sp>
      <p:sp>
        <p:nvSpPr>
          <p:cNvPr id="3" name="內容版面配置區 2"/>
          <p:cNvSpPr>
            <a:spLocks noGrp="1"/>
          </p:cNvSpPr>
          <p:nvPr>
            <p:ph idx="1"/>
          </p:nvPr>
        </p:nvSpPr>
        <p:spPr>
          <a:xfrm>
            <a:off x="500034" y="1285860"/>
            <a:ext cx="8215370" cy="5214974"/>
          </a:xfrm>
        </p:spPr>
        <p:txBody>
          <a:bodyPr>
            <a:normAutofit fontScale="70000" lnSpcReduction="20000"/>
          </a:bodyPr>
          <a:lstStyle/>
          <a:p>
            <a:pPr marL="449263" indent="0" algn="just">
              <a:lnSpc>
                <a:spcPts val="3100"/>
              </a:lnSpc>
              <a:buNone/>
            </a:pPr>
            <a:r>
              <a:rPr lang="zh-TW" altLang="en-US" sz="4000" dirty="0" smtClean="0">
                <a:latin typeface="標楷體" pitchFamily="65" charset="-120"/>
                <a:ea typeface="標楷體" pitchFamily="65" charset="-120"/>
              </a:rPr>
              <a:t>票、明</a:t>
            </a:r>
            <a:r>
              <a:rPr lang="zh-TW" altLang="en-US" sz="3700" dirty="0" smtClean="0">
                <a:latin typeface="標楷體" pitchFamily="65" charset="-120"/>
                <a:ea typeface="標楷體" pitchFamily="65" charset="-120"/>
              </a:rPr>
              <a:t>信片販售、高速公路回數票代售、收寄郵件等郵政業務。於</a:t>
            </a:r>
            <a:r>
              <a:rPr lang="en-US" sz="3700" dirty="0" smtClean="0">
                <a:latin typeface="標楷體" pitchFamily="65" charset="-120"/>
                <a:ea typeface="標楷體" pitchFamily="65" charset="-120"/>
              </a:rPr>
              <a:t>92</a:t>
            </a:r>
            <a:r>
              <a:rPr lang="zh-TW" altLang="en-US" sz="3700" dirty="0" smtClean="0">
                <a:latin typeface="標楷體" pitchFamily="65" charset="-120"/>
                <a:ea typeface="標楷體" pitchFamily="65" charset="-120"/>
              </a:rPr>
              <a:t>年</a:t>
            </a:r>
            <a:r>
              <a:rPr lang="en-US" sz="3700" dirty="0" smtClean="0">
                <a:latin typeface="標楷體" pitchFamily="65" charset="-120"/>
                <a:ea typeface="標楷體" pitchFamily="65" charset="-120"/>
              </a:rPr>
              <a:t>5</a:t>
            </a:r>
            <a:r>
              <a:rPr lang="zh-TW" altLang="en-US" sz="3700" dirty="0" smtClean="0">
                <a:latin typeface="標楷體" pitchFamily="65" charset="-120"/>
                <a:ea typeface="標楷體" pitchFamily="65" charset="-120"/>
              </a:rPr>
              <a:t>月</a:t>
            </a:r>
            <a:r>
              <a:rPr lang="en-US" sz="3700" dirty="0" smtClean="0">
                <a:latin typeface="標楷體" pitchFamily="65" charset="-120"/>
                <a:ea typeface="標楷體" pitchFamily="65" charset="-120"/>
              </a:rPr>
              <a:t>8</a:t>
            </a:r>
            <a:r>
              <a:rPr lang="zh-TW" altLang="en-US" sz="3700" dirty="0" smtClean="0">
                <a:latin typeface="標楷體" pitchFamily="65" charset="-120"/>
                <a:ea typeface="標楷體" pitchFamily="65" charset="-120"/>
              </a:rPr>
              <a:t>日將販賣郵票、印花票、高速公路回數票所得九萬餘元票款侵占入己，可否依貪瀆犯罪處罰？</a:t>
            </a:r>
            <a:endParaRPr lang="en-US" altLang="zh-TW" sz="3700" dirty="0" smtClean="0">
              <a:latin typeface="標楷體" pitchFamily="65" charset="-120"/>
              <a:ea typeface="標楷體" pitchFamily="65" charset="-120"/>
            </a:endParaRPr>
          </a:p>
          <a:p>
            <a:pPr marL="449263" indent="-449263" algn="just">
              <a:lnSpc>
                <a:spcPts val="3100"/>
              </a:lnSpc>
              <a:buNone/>
            </a:pPr>
            <a:r>
              <a:rPr lang="en-US" sz="3700" dirty="0" smtClean="0">
                <a:latin typeface="標楷體" pitchFamily="65" charset="-120"/>
                <a:ea typeface="標楷體" pitchFamily="65" charset="-120"/>
              </a:rPr>
              <a:t>23.</a:t>
            </a:r>
            <a:r>
              <a:rPr lang="zh-TW" altLang="en-US" sz="3700" dirty="0" smtClean="0">
                <a:solidFill>
                  <a:srgbClr val="C00000"/>
                </a:solidFill>
                <a:latin typeface="標楷體" pitchFamily="65" charset="-120"/>
                <a:ea typeface="標楷體" pitchFamily="65" charset="-120"/>
              </a:rPr>
              <a:t>政府機關、公立學校及政府持股占</a:t>
            </a:r>
            <a:r>
              <a:rPr lang="en-US" sz="3700" dirty="0" smtClean="0">
                <a:solidFill>
                  <a:srgbClr val="C00000"/>
                </a:solidFill>
                <a:latin typeface="標楷體" pitchFamily="65" charset="-120"/>
                <a:ea typeface="標楷體" pitchFamily="65" charset="-120"/>
              </a:rPr>
              <a:t>50</a:t>
            </a:r>
            <a:r>
              <a:rPr lang="zh-TW" altLang="en-US" sz="3700" dirty="0" smtClean="0">
                <a:solidFill>
                  <a:srgbClr val="C00000"/>
                </a:solidFill>
                <a:latin typeface="標楷體" pitchFamily="65" charset="-120"/>
                <a:ea typeface="標楷體" pitchFamily="65" charset="-120"/>
              </a:rPr>
              <a:t>％以上之公營事業機構</a:t>
            </a:r>
            <a:r>
              <a:rPr lang="zh-TW" altLang="en-US" sz="3700" dirty="0" smtClean="0">
                <a:latin typeface="標楷體" pitchFamily="65" charset="-120"/>
                <a:ea typeface="標楷體" pitchFamily="65" charset="-120"/>
              </a:rPr>
              <a:t>適用政府採購法辦理不涉及公共事務之「私經濟」採購行為者（例如採買文具、字畫、花草、樹木，租用辦公廳舍，或環境清理之勞務發包），如承辦人員對於廠商有行求、期約或收受賄賂，或收取回扣等違法之情事，於民國</a:t>
            </a:r>
            <a:r>
              <a:rPr lang="en-US" sz="3700" dirty="0" smtClean="0">
                <a:latin typeface="標楷體" pitchFamily="65" charset="-120"/>
                <a:ea typeface="標楷體" pitchFamily="65" charset="-120"/>
              </a:rPr>
              <a:t>95</a:t>
            </a:r>
            <a:r>
              <a:rPr lang="zh-TW" altLang="en-US" sz="3700" dirty="0" smtClean="0">
                <a:latin typeface="標楷體" pitchFamily="65" charset="-120"/>
                <a:ea typeface="標楷體" pitchFamily="65" charset="-120"/>
              </a:rPr>
              <a:t>年</a:t>
            </a:r>
            <a:r>
              <a:rPr lang="en-US" sz="3700" dirty="0" smtClean="0">
                <a:latin typeface="標楷體" pitchFamily="65" charset="-120"/>
                <a:ea typeface="標楷體" pitchFamily="65" charset="-120"/>
              </a:rPr>
              <a:t>7</a:t>
            </a:r>
            <a:r>
              <a:rPr lang="zh-TW" altLang="en-US" sz="3700" dirty="0" smtClean="0">
                <a:latin typeface="標楷體" pitchFamily="65" charset="-120"/>
                <a:ea typeface="標楷體" pitchFamily="65" charset="-120"/>
              </a:rPr>
              <a:t>月</a:t>
            </a:r>
            <a:r>
              <a:rPr lang="en-US" sz="3700" dirty="0" smtClean="0">
                <a:latin typeface="標楷體" pitchFamily="65" charset="-120"/>
                <a:ea typeface="標楷體" pitchFamily="65" charset="-120"/>
              </a:rPr>
              <a:t>1</a:t>
            </a:r>
            <a:r>
              <a:rPr lang="zh-TW" altLang="en-US" sz="3700" dirty="0" smtClean="0">
                <a:latin typeface="標楷體" pitchFamily="65" charset="-120"/>
                <a:ea typeface="標楷體" pitchFamily="65" charset="-120"/>
              </a:rPr>
              <a:t>日新法施行後，究應依貪污治罪條例相關公務員犯罪規定或依刑法背信罪追訴？</a:t>
            </a:r>
          </a:p>
          <a:p>
            <a:pPr marL="449263" indent="-449263" algn="just">
              <a:lnSpc>
                <a:spcPts val="3500"/>
              </a:lnSpc>
              <a:buNone/>
            </a:pPr>
            <a:endParaRPr lang="en-US" altLang="zh-TW" sz="2600" dirty="0" smtClean="0">
              <a:latin typeface="標楷體" pitchFamily="65" charset="-120"/>
              <a:ea typeface="標楷體" pitchFamily="65" charset="-120"/>
            </a:endParaRPr>
          </a:p>
          <a:p>
            <a:pPr marL="449263" indent="0" algn="just">
              <a:lnSpc>
                <a:spcPts val="3500"/>
              </a:lnSpc>
              <a:buNone/>
            </a:pPr>
            <a:endParaRPr lang="zh-TW" altLang="en-US" sz="2600" dirty="0"/>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1184</TotalTime>
  <Words>3554</Words>
  <Application>Microsoft Office PowerPoint</Application>
  <PresentationFormat>如螢幕大小 (4:3)</PresentationFormat>
  <Paragraphs>153</Paragraphs>
  <Slides>31</Slides>
  <Notes>0</Notes>
  <HiddenSlides>0</HiddenSlides>
  <MMClips>0</MMClips>
  <ScaleCrop>false</ScaleCrop>
  <HeadingPairs>
    <vt:vector size="4" baseType="variant">
      <vt:variant>
        <vt:lpstr>佈景主題</vt:lpstr>
      </vt:variant>
      <vt:variant>
        <vt:i4>1</vt:i4>
      </vt:variant>
      <vt:variant>
        <vt:lpstr>投影片標題</vt:lpstr>
      </vt:variant>
      <vt:variant>
        <vt:i4>31</vt:i4>
      </vt:variant>
    </vt:vector>
  </HeadingPairs>
  <TitlesOfParts>
    <vt:vector size="32" baseType="lpstr">
      <vt:lpstr>Office 佈景主題</vt:lpstr>
      <vt:lpstr>  公立大學教師是否為刑法上之公務員？  </vt:lpstr>
      <vt:lpstr> 一、修正前公務員定義的商榷 </vt:lpstr>
      <vt:lpstr>二、刑法與行政法規範目的</vt:lpstr>
      <vt:lpstr> 三、界定公務員概念之基準 </vt:lpstr>
      <vt:lpstr> (二)界定基準 </vt:lpstr>
      <vt:lpstr>四、公務員定義與國家權力作用</vt:lpstr>
      <vt:lpstr>(三)國家或地方自治團體所屬機關</vt:lpstr>
      <vt:lpstr>(四)公共事務 </vt:lpstr>
      <vt:lpstr>五、公立大學教師是否為刑法上之公務員？</vt:lpstr>
      <vt:lpstr>(4)職務範圍內所應為或得為之事務</vt:lpstr>
      <vt:lpstr>  (二)公立大學教師是否為身分公務員？ </vt:lpstr>
      <vt:lpstr>(三)公立大學教師是否為授權公務員？</vt:lpstr>
      <vt:lpstr>(6) 須有法令授權 </vt:lpstr>
      <vt:lpstr>(7)依政府採購法規定，須具有以下三個要件： </vt:lpstr>
      <vt:lpstr>(9)立法理由欠缺說理</vt:lpstr>
      <vt:lpstr>(11)公立學校、國營事業或公立醫院承辦或監辦採購之人員 </vt:lpstr>
      <vt:lpstr>2.最高法院100年度台上字第459號刑事判決</vt:lpstr>
      <vt:lpstr>(1)此項判決所生疑義</vt:lpstr>
      <vt:lpstr>乙.該判決認為，依科學技術基本法規定，政府補</vt:lpstr>
      <vt:lpstr>丙.該判決認為，公立學校、公立研究機關受政</vt:lpstr>
      <vt:lpstr>7.大學教師非授權公務員</vt:lpstr>
      <vt:lpstr>(三)公立大學教師是否為委託公務員？</vt:lpstr>
      <vt:lpstr>(5)受國家公務機關委託所從事之公共事務，須為涉</vt:lpstr>
      <vt:lpstr>(7)行政委託與行政助手</vt:lpstr>
      <vt:lpstr>六、公務員概念適用上之疑義 </vt:lpstr>
      <vt:lpstr>6.委外人員或約聘人員，是否不屬修正後刑法上之公務員？ </vt:lpstr>
      <vt:lpstr>12.學說有認為現在最廣義之公務員是國家賠償法第2條所定義者、其次是公務員服務法24條所定義者、再來</vt:lpstr>
      <vt:lpstr>14.某地檢署委託某私立醫院辦理煙毒犯之尿液複驗 工作，該醫院之司機甲，雖未擔任尿液之檢驗工</vt:lpstr>
      <vt:lpstr>16.民間汽機車拖吊業者拖吊違規停車之車輛，若遭到違規停車者強力抗爭而致受傷，是否可為妨害公務 </vt:lpstr>
      <vt:lpstr>20.某甲是臺灣汽車客運公司車掌，某乙是乘客。某日乙乘甲之班車，因越站甲要求乙補票，乙不從，與</vt:lpstr>
      <vt:lpstr>22.被告自85年2月1日起擔任中華郵政股份有限公司高雄郵局小港支局郵務差，負責郵局窗口之郵票、印花</vt:lpstr>
    </vt:vector>
  </TitlesOfParts>
  <Company>NEFUser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公立大學教師是否為刑法上 之公務員？  </dc:title>
  <dc:creator>NEFUser</dc:creator>
  <cp:lastModifiedBy>user</cp:lastModifiedBy>
  <cp:revision>55</cp:revision>
  <dcterms:created xsi:type="dcterms:W3CDTF">2013-03-07T13:08:16Z</dcterms:created>
  <dcterms:modified xsi:type="dcterms:W3CDTF">2013-04-19T08:05:45Z</dcterms:modified>
</cp:coreProperties>
</file>